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66" r:id="rId2"/>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embeddedFontLst>
    <p:embeddedFont>
      <p:font typeface="Arimo" panose="020B0604020202020204" charset="0"/>
      <p:regular r:id="rId14"/>
    </p:embeddedFont>
    <p:embeddedFont>
      <p:font typeface="Consolas" panose="020B0609020204030204" pitchFamily="49" charset="0"/>
      <p:regular r:id="rId15"/>
      <p:bold r:id="rId16"/>
      <p:italic r:id="rId17"/>
      <p:boldItalic r:id="rId18"/>
    </p:embeddedFont>
    <p:embeddedFont>
      <p:font typeface="Outfit Extra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33" d="100"/>
          <a:sy n="33" d="100"/>
        </p:scale>
        <p:origin x="1676" y="5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10.jpe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1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104871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5/12/2025</a:t>
            </a:fld>
            <a:endParaRPr lang="en-US"/>
          </a:p>
        </p:txBody>
      </p:sp>
      <p:sp>
        <p:nvSpPr>
          <p:cNvPr id="104871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4871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1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04871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2" name="Slide Image Placeholder 1"/>
          <p:cNvSpPr>
            <a:spLocks noGrp="1" noRot="1" noChangeAspect="1"/>
          </p:cNvSpPr>
          <p:nvPr>
            <p:ph type="sldImg"/>
          </p:nvPr>
        </p:nvSpPr>
        <p:spPr/>
      </p:sp>
      <p:sp>
        <p:nvSpPr>
          <p:cNvPr id="1048583" name="Notes Placeholder 2"/>
          <p:cNvSpPr>
            <a:spLocks noGrp="1"/>
          </p:cNvSpPr>
          <p:nvPr>
            <p:ph type="body" idx="1"/>
          </p:nvPr>
        </p:nvSpPr>
        <p:spPr/>
        <p:txBody>
          <a:bodyPr/>
          <a:lstStyle/>
          <a:p>
            <a:endParaRPr lang="en-US" dirty="0"/>
          </a:p>
        </p:txBody>
      </p:sp>
      <p:sp>
        <p:nvSpPr>
          <p:cNvPr id="1048584" name="Slide Number Placeholder 3"/>
          <p:cNvSpPr>
            <a:spLocks noGrp="1"/>
          </p:cNvSpPr>
          <p:nvPr>
            <p:ph type="sldNum" sz="quarter" idx="10"/>
          </p:nvPr>
        </p:nvSpPr>
        <p:spPr/>
        <p:txBody>
          <a:bodyPr/>
          <a:lstStyle/>
          <a:p>
            <a:fld id="{F7021451-1387-4CA6-816F-3879F97B5CBC}" type="slidenum">
              <a:rPr lang="en-US"/>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9" name="Slide Image Placeholder 1"/>
          <p:cNvSpPr>
            <a:spLocks noGrp="1" noRot="1" noChangeAspect="1"/>
          </p:cNvSpPr>
          <p:nvPr>
            <p:ph type="sldImg"/>
          </p:nvPr>
        </p:nvSpPr>
        <p:spPr/>
      </p:sp>
      <p:sp>
        <p:nvSpPr>
          <p:cNvPr id="1048710" name="Notes Placeholder 2"/>
          <p:cNvSpPr>
            <a:spLocks noGrp="1"/>
          </p:cNvSpPr>
          <p:nvPr>
            <p:ph type="body" idx="1"/>
          </p:nvPr>
        </p:nvSpPr>
        <p:spPr/>
        <p:txBody>
          <a:bodyPr/>
          <a:lstStyle/>
          <a:p>
            <a:endParaRPr lang="en-US" dirty="0"/>
          </a:p>
        </p:txBody>
      </p:sp>
      <p:sp>
        <p:nvSpPr>
          <p:cNvPr id="1048711" name="Slide Number Placeholder 3"/>
          <p:cNvSpPr>
            <a:spLocks noGrp="1"/>
          </p:cNvSpPr>
          <p:nvPr>
            <p:ph type="sldNum" sz="quarter" idx="10"/>
          </p:nvPr>
        </p:nvSpPr>
        <p:spPr/>
        <p:txBody>
          <a:bodyPr/>
          <a:lstStyle/>
          <a:p>
            <a:fld id="{F7021451-1387-4CA6-816F-3879F97B5CBC}" type="slidenum">
              <a:rPr lang="en-US"/>
              <a:t>11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Slide Image Placeholder 1"/>
          <p:cNvSpPr>
            <a:spLocks noGrp="1" noRot="1" noChangeAspect="1"/>
          </p:cNvSpPr>
          <p:nvPr>
            <p:ph type="sldImg"/>
          </p:nvPr>
        </p:nvSpPr>
        <p:spPr/>
      </p:sp>
      <p:sp>
        <p:nvSpPr>
          <p:cNvPr id="1048592" name="Notes Placeholder 2"/>
          <p:cNvSpPr>
            <a:spLocks noGrp="1"/>
          </p:cNvSpPr>
          <p:nvPr>
            <p:ph type="body" idx="1"/>
          </p:nvPr>
        </p:nvSpPr>
        <p:spPr/>
        <p:txBody>
          <a:bodyPr/>
          <a:lstStyle/>
          <a:p>
            <a:endParaRPr lang="en-US" dirty="0"/>
          </a:p>
        </p:txBody>
      </p:sp>
      <p:sp>
        <p:nvSpPr>
          <p:cNvPr id="1048593"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8" name="Slide Image Placeholder 1"/>
          <p:cNvSpPr>
            <a:spLocks noGrp="1" noRot="1" noChangeAspect="1"/>
          </p:cNvSpPr>
          <p:nvPr>
            <p:ph type="sldImg"/>
          </p:nvPr>
        </p:nvSpPr>
        <p:spPr/>
      </p:sp>
      <p:sp>
        <p:nvSpPr>
          <p:cNvPr id="1048609" name="Notes Placeholder 2"/>
          <p:cNvSpPr>
            <a:spLocks noGrp="1"/>
          </p:cNvSpPr>
          <p:nvPr>
            <p:ph type="body" idx="1"/>
          </p:nvPr>
        </p:nvSpPr>
        <p:spPr/>
        <p:txBody>
          <a:bodyPr/>
          <a:lstStyle/>
          <a:p>
            <a:endParaRPr lang="en-US" dirty="0"/>
          </a:p>
        </p:txBody>
      </p:sp>
      <p:sp>
        <p:nvSpPr>
          <p:cNvPr id="1048610"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2" name="Slide Image Placeholder 1"/>
          <p:cNvSpPr>
            <a:spLocks noGrp="1" noRot="1" noChangeAspect="1"/>
          </p:cNvSpPr>
          <p:nvPr>
            <p:ph type="sldImg"/>
          </p:nvPr>
        </p:nvSpPr>
        <p:spPr/>
      </p:sp>
      <p:sp>
        <p:nvSpPr>
          <p:cNvPr id="1048623" name="Notes Placeholder 2"/>
          <p:cNvSpPr>
            <a:spLocks noGrp="1"/>
          </p:cNvSpPr>
          <p:nvPr>
            <p:ph type="body" idx="1"/>
          </p:nvPr>
        </p:nvSpPr>
        <p:spPr/>
        <p:txBody>
          <a:bodyPr/>
          <a:lstStyle/>
          <a:p>
            <a:endParaRPr lang="en-US" dirty="0"/>
          </a:p>
        </p:txBody>
      </p:sp>
      <p:sp>
        <p:nvSpPr>
          <p:cNvPr id="1048624" name="Slide Number Placeholder 3"/>
          <p:cNvSpPr>
            <a:spLocks noGrp="1"/>
          </p:cNvSpPr>
          <p:nvPr>
            <p:ph type="sldNum" sz="quarter" idx="10"/>
          </p:nvPr>
        </p:nvSpPr>
        <p:spPr/>
        <p:txBody>
          <a:bodyPr/>
          <a:lstStyle/>
          <a:p>
            <a:fld id="{F7021451-1387-4CA6-816F-3879F97B5CBC}" type="slidenum">
              <a:rPr lang="en-US"/>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8" name="Slide Image Placeholder 1"/>
          <p:cNvSpPr>
            <a:spLocks noGrp="1" noRot="1" noChangeAspect="1"/>
          </p:cNvSpPr>
          <p:nvPr>
            <p:ph type="sldImg"/>
          </p:nvPr>
        </p:nvSpPr>
        <p:spPr/>
      </p:sp>
      <p:sp>
        <p:nvSpPr>
          <p:cNvPr id="1048639" name="Notes Placeholder 2"/>
          <p:cNvSpPr>
            <a:spLocks noGrp="1"/>
          </p:cNvSpPr>
          <p:nvPr>
            <p:ph type="body" idx="1"/>
          </p:nvPr>
        </p:nvSpPr>
        <p:spPr/>
        <p:txBody>
          <a:bodyPr/>
          <a:lstStyle/>
          <a:p>
            <a:endParaRPr lang="en-US" dirty="0"/>
          </a:p>
        </p:txBody>
      </p:sp>
      <p:sp>
        <p:nvSpPr>
          <p:cNvPr id="1048640" name="Slide Number Placeholder 3"/>
          <p:cNvSpPr>
            <a:spLocks noGrp="1"/>
          </p:cNvSpPr>
          <p:nvPr>
            <p:ph type="sldNum" sz="quarter" idx="10"/>
          </p:nvPr>
        </p:nvSpPr>
        <p:spPr/>
        <p:txBody>
          <a:bodyPr/>
          <a:lstStyle/>
          <a:p>
            <a:fld id="{F7021451-1387-4CA6-816F-3879F97B5CBC}" type="slidenum">
              <a:rPr lang="en-US"/>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7" name="Slide Image Placeholder 1"/>
          <p:cNvSpPr>
            <a:spLocks noGrp="1" noRot="1" noChangeAspect="1"/>
          </p:cNvSpPr>
          <p:nvPr>
            <p:ph type="sldImg"/>
          </p:nvPr>
        </p:nvSpPr>
        <p:spPr/>
      </p:sp>
      <p:sp>
        <p:nvSpPr>
          <p:cNvPr id="1048648" name="Notes Placeholder 2"/>
          <p:cNvSpPr>
            <a:spLocks noGrp="1"/>
          </p:cNvSpPr>
          <p:nvPr>
            <p:ph type="body" idx="1"/>
          </p:nvPr>
        </p:nvSpPr>
        <p:spPr/>
        <p:txBody>
          <a:bodyPr/>
          <a:lstStyle/>
          <a:p>
            <a:endParaRPr lang="en-US" dirty="0"/>
          </a:p>
        </p:txBody>
      </p:sp>
      <p:sp>
        <p:nvSpPr>
          <p:cNvPr id="1048649" name="Slide Number Placeholder 3"/>
          <p:cNvSpPr>
            <a:spLocks noGrp="1"/>
          </p:cNvSpPr>
          <p:nvPr>
            <p:ph type="sldNum" sz="quarter" idx="10"/>
          </p:nvPr>
        </p:nvSpPr>
        <p:spPr/>
        <p:txBody>
          <a:bodyPr/>
          <a:lstStyle/>
          <a:p>
            <a:fld id="{F7021451-1387-4CA6-816F-3879F97B5CBC}" type="slidenum">
              <a:rPr lang="en-US"/>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1" name="Slide Image Placeholder 1"/>
          <p:cNvSpPr>
            <a:spLocks noGrp="1" noRot="1" noChangeAspect="1"/>
          </p:cNvSpPr>
          <p:nvPr>
            <p:ph type="sldImg"/>
          </p:nvPr>
        </p:nvSpPr>
        <p:spPr/>
      </p:sp>
      <p:sp>
        <p:nvSpPr>
          <p:cNvPr id="1048662" name="Notes Placeholder 2"/>
          <p:cNvSpPr>
            <a:spLocks noGrp="1"/>
          </p:cNvSpPr>
          <p:nvPr>
            <p:ph type="body" idx="1"/>
          </p:nvPr>
        </p:nvSpPr>
        <p:spPr/>
        <p:txBody>
          <a:bodyPr/>
          <a:lstStyle/>
          <a:p>
            <a:endParaRPr lang="en-US" dirty="0"/>
          </a:p>
        </p:txBody>
      </p:sp>
      <p:sp>
        <p:nvSpPr>
          <p:cNvPr id="1048663" name="Slide Number Placeholder 3"/>
          <p:cNvSpPr>
            <a:spLocks noGrp="1"/>
          </p:cNvSpPr>
          <p:nvPr>
            <p:ph type="sldNum" sz="quarter" idx="10"/>
          </p:nvPr>
        </p:nvSpPr>
        <p:spPr/>
        <p:txBody>
          <a:bodyPr/>
          <a:lstStyle/>
          <a:p>
            <a:fld id="{F7021451-1387-4CA6-816F-3879F97B5CBC}" type="slidenum">
              <a:rPr lang="en-US"/>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8" name="Slide Image Placeholder 1"/>
          <p:cNvSpPr>
            <a:spLocks noGrp="1" noRot="1" noChangeAspect="1"/>
          </p:cNvSpPr>
          <p:nvPr>
            <p:ph type="sldImg"/>
          </p:nvPr>
        </p:nvSpPr>
        <p:spPr/>
      </p:sp>
      <p:sp>
        <p:nvSpPr>
          <p:cNvPr id="1048679" name="Notes Placeholder 2"/>
          <p:cNvSpPr>
            <a:spLocks noGrp="1"/>
          </p:cNvSpPr>
          <p:nvPr>
            <p:ph type="body" idx="1"/>
          </p:nvPr>
        </p:nvSpPr>
        <p:spPr/>
        <p:txBody>
          <a:bodyPr/>
          <a:lstStyle/>
          <a:p>
            <a:endParaRPr lang="en-US" dirty="0"/>
          </a:p>
        </p:txBody>
      </p:sp>
      <p:sp>
        <p:nvSpPr>
          <p:cNvPr id="1048680" name="Slide Number Placeholder 3"/>
          <p:cNvSpPr>
            <a:spLocks noGrp="1"/>
          </p:cNvSpPr>
          <p:nvPr>
            <p:ph type="sldNum" sz="quarter" idx="10"/>
          </p:nvPr>
        </p:nvSpPr>
        <p:spPr/>
        <p:txBody>
          <a:bodyPr/>
          <a:lstStyle/>
          <a:p>
            <a:fld id="{F7021451-1387-4CA6-816F-3879F97B5CBC}" type="slidenum">
              <a:rPr lang="en-US"/>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9" name="Slide Image Placeholder 1"/>
          <p:cNvSpPr>
            <a:spLocks noGrp="1" noRot="1" noChangeAspect="1"/>
          </p:cNvSpPr>
          <p:nvPr>
            <p:ph type="sldImg"/>
          </p:nvPr>
        </p:nvSpPr>
        <p:spPr/>
      </p:sp>
      <p:sp>
        <p:nvSpPr>
          <p:cNvPr id="1048690" name="Notes Placeholder 2"/>
          <p:cNvSpPr>
            <a:spLocks noGrp="1"/>
          </p:cNvSpPr>
          <p:nvPr>
            <p:ph type="body" idx="1"/>
          </p:nvPr>
        </p:nvSpPr>
        <p:spPr/>
        <p:txBody>
          <a:bodyPr/>
          <a:lstStyle/>
          <a:p>
            <a:endParaRPr lang="en-US" dirty="0"/>
          </a:p>
        </p:txBody>
      </p:sp>
      <p:sp>
        <p:nvSpPr>
          <p:cNvPr id="1048691" name="Slide Number Placeholder 3"/>
          <p:cNvSpPr>
            <a:spLocks noGrp="1"/>
          </p:cNvSpPr>
          <p:nvPr>
            <p:ph type="sldNum" sz="quarter" idx="10"/>
          </p:nvPr>
        </p:nvSpPr>
        <p:spPr/>
        <p:txBody>
          <a:bodyPr/>
          <a:lstStyle/>
          <a:p>
            <a:fld id="{F7021451-1387-4CA6-816F-3879F97B5CBC}" type="slidenum">
              <a:rPr lang="en-US"/>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097175"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1048681" name="Shape 0"/>
          <p:cNvSpPr/>
          <p:nvPr/>
        </p:nvSpPr>
        <p:spPr>
          <a:xfrm>
            <a:off x="0" y="0"/>
            <a:ext cx="14630400" cy="8229600"/>
          </a:xfrm>
          <a:prstGeom prst="rect">
            <a:avLst/>
          </a:prstGeom>
          <a:solidFill>
            <a:srgbClr val="FAFAFA">
              <a:alpha val="95000"/>
            </a:srgbClr>
          </a:solidFill>
        </p:spPr>
      </p:sp>
      <p:pic>
        <p:nvPicPr>
          <p:cNvPr id="2097176"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097177"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1048692" name="Shape 0"/>
          <p:cNvSpPr/>
          <p:nvPr/>
        </p:nvSpPr>
        <p:spPr>
          <a:xfrm>
            <a:off x="0" y="0"/>
            <a:ext cx="14630400" cy="8229600"/>
          </a:xfrm>
          <a:prstGeom prst="rect">
            <a:avLst/>
          </a:prstGeom>
          <a:solidFill>
            <a:srgbClr val="FAFAFA">
              <a:alpha val="95000"/>
            </a:srgbClr>
          </a:solidFill>
        </p:spPr>
      </p:sp>
      <p:pic>
        <p:nvPicPr>
          <p:cNvPr id="2097178"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09715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1048576" name="Shape 0"/>
          <p:cNvSpPr/>
          <p:nvPr/>
        </p:nvSpPr>
        <p:spPr>
          <a:xfrm>
            <a:off x="0" y="0"/>
            <a:ext cx="14630400" cy="8229600"/>
          </a:xfrm>
          <a:prstGeom prst="rect">
            <a:avLst/>
          </a:prstGeom>
          <a:solidFill>
            <a:srgbClr val="FAFAFA">
              <a:alpha val="95000"/>
            </a:srgbClr>
          </a:solidFill>
        </p:spPr>
      </p:sp>
      <p:pic>
        <p:nvPicPr>
          <p:cNvPr id="2097153"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097156"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1048585" name="Shape 0"/>
          <p:cNvSpPr/>
          <p:nvPr/>
        </p:nvSpPr>
        <p:spPr>
          <a:xfrm>
            <a:off x="0" y="0"/>
            <a:ext cx="14630400" cy="8229600"/>
          </a:xfrm>
          <a:prstGeom prst="rect">
            <a:avLst/>
          </a:prstGeom>
          <a:solidFill>
            <a:srgbClr val="FAFAFA">
              <a:alpha val="95000"/>
            </a:srgbClr>
          </a:solidFill>
        </p:spPr>
      </p:sp>
      <p:pic>
        <p:nvPicPr>
          <p:cNvPr id="2097157"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097158"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1048594" name="Shape 0"/>
          <p:cNvSpPr/>
          <p:nvPr/>
        </p:nvSpPr>
        <p:spPr>
          <a:xfrm>
            <a:off x="0" y="0"/>
            <a:ext cx="14630400" cy="8229600"/>
          </a:xfrm>
          <a:prstGeom prst="rect">
            <a:avLst/>
          </a:prstGeom>
          <a:solidFill>
            <a:srgbClr val="FAFAFA">
              <a:alpha val="95000"/>
            </a:srgbClr>
          </a:solidFill>
        </p:spPr>
      </p:sp>
      <p:pic>
        <p:nvPicPr>
          <p:cNvPr id="2097159"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097161"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1048611" name="Shape 0"/>
          <p:cNvSpPr/>
          <p:nvPr/>
        </p:nvSpPr>
        <p:spPr>
          <a:xfrm>
            <a:off x="0" y="0"/>
            <a:ext cx="14630400" cy="8229600"/>
          </a:xfrm>
          <a:prstGeom prst="rect">
            <a:avLst/>
          </a:prstGeom>
          <a:solidFill>
            <a:srgbClr val="FAFAFA">
              <a:alpha val="95000"/>
            </a:srgbClr>
          </a:solidFill>
        </p:spPr>
      </p:sp>
      <p:pic>
        <p:nvPicPr>
          <p:cNvPr id="2097162"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097164"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1048625" name="Shape 0"/>
          <p:cNvSpPr/>
          <p:nvPr/>
        </p:nvSpPr>
        <p:spPr>
          <a:xfrm>
            <a:off x="0" y="0"/>
            <a:ext cx="14630400" cy="8229600"/>
          </a:xfrm>
          <a:prstGeom prst="rect">
            <a:avLst/>
          </a:prstGeom>
          <a:solidFill>
            <a:srgbClr val="FAFAFA">
              <a:alpha val="95000"/>
            </a:srgbClr>
          </a:solidFill>
        </p:spPr>
      </p:sp>
      <p:pic>
        <p:nvPicPr>
          <p:cNvPr id="2097165"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097167"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1048641" name="Shape 0"/>
          <p:cNvSpPr/>
          <p:nvPr/>
        </p:nvSpPr>
        <p:spPr>
          <a:xfrm>
            <a:off x="0" y="0"/>
            <a:ext cx="14630400" cy="8229600"/>
          </a:xfrm>
          <a:prstGeom prst="rect">
            <a:avLst/>
          </a:prstGeom>
          <a:solidFill>
            <a:srgbClr val="FAFAFA">
              <a:alpha val="95000"/>
            </a:srgbClr>
          </a:solidFill>
        </p:spPr>
      </p:sp>
      <p:pic>
        <p:nvPicPr>
          <p:cNvPr id="2097168"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097169"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1048650" name="Shape 0"/>
          <p:cNvSpPr/>
          <p:nvPr/>
        </p:nvSpPr>
        <p:spPr>
          <a:xfrm>
            <a:off x="0" y="0"/>
            <a:ext cx="14630400" cy="8229600"/>
          </a:xfrm>
          <a:prstGeom prst="rect">
            <a:avLst/>
          </a:prstGeom>
          <a:solidFill>
            <a:srgbClr val="FAFAFA">
              <a:alpha val="95000"/>
            </a:srgbClr>
          </a:solidFill>
        </p:spPr>
      </p:sp>
      <p:pic>
        <p:nvPicPr>
          <p:cNvPr id="2097170"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09717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1048664" name="Shape 0"/>
          <p:cNvSpPr/>
          <p:nvPr/>
        </p:nvSpPr>
        <p:spPr>
          <a:xfrm>
            <a:off x="0" y="0"/>
            <a:ext cx="14630400" cy="8229600"/>
          </a:xfrm>
          <a:prstGeom prst="rect">
            <a:avLst/>
          </a:prstGeom>
          <a:solidFill>
            <a:srgbClr val="FAFAFA">
              <a:alpha val="95000"/>
            </a:srgbClr>
          </a:solidFill>
        </p:spPr>
      </p:sp>
      <p:pic>
        <p:nvPicPr>
          <p:cNvPr id="2097173"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3.jpeg"/><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68D4E9E-6643-83D5-326E-4FF74D829779}"/>
              </a:ext>
            </a:extLst>
          </p:cNvPr>
          <p:cNvPicPr>
            <a:picLocks noChangeAspect="1"/>
          </p:cNvPicPr>
          <p:nvPr/>
        </p:nvPicPr>
        <p:blipFill>
          <a:blip r:embed="rId2"/>
          <a:stretch>
            <a:fillRect/>
          </a:stretch>
        </p:blipFill>
        <p:spPr>
          <a:xfrm>
            <a:off x="11364686" y="7652147"/>
            <a:ext cx="3265714" cy="475853"/>
          </a:xfrm>
          <a:prstGeom prst="rect">
            <a:avLst/>
          </a:prstGeom>
        </p:spPr>
      </p:pic>
      <p:sp>
        <p:nvSpPr>
          <p:cNvPr id="2" name="Rectangle 1">
            <a:extLst>
              <a:ext uri="{FF2B5EF4-FFF2-40B4-BE49-F238E27FC236}">
                <a16:creationId xmlns:a16="http://schemas.microsoft.com/office/drawing/2014/main" id="{4C2CC619-1DB8-2A61-1327-EBF6288DC232}"/>
              </a:ext>
            </a:extLst>
          </p:cNvPr>
          <p:cNvSpPr>
            <a:spLocks noChangeArrowheads="1"/>
          </p:cNvSpPr>
          <p:nvPr/>
        </p:nvSpPr>
        <p:spPr bwMode="auto">
          <a:xfrm>
            <a:off x="136188" y="-1710582"/>
            <a:ext cx="13656012" cy="108952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6600" b="1"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endParaRPr lang="en-US" altLang="en-US" sz="6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7200" b="1" u="none" strike="noStrike" cap="none" normalizeH="0" baseline="0" dirty="0">
                <a:ln>
                  <a:noFill/>
                </a:ln>
                <a:solidFill>
                  <a:schemeClr val="accent2">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AI IN CYBER – PHYSICAL</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7200" b="1" u="none" strike="noStrike" cap="none" normalizeH="0" baseline="0" dirty="0">
                <a:ln>
                  <a:noFill/>
                </a:ln>
                <a:solidFill>
                  <a:schemeClr val="accent2">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 SYSTEM (CPS) SECURITY</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6600" b="1" u="none" strike="noStrike" cap="none" normalizeH="0" baseline="0" dirty="0">
              <a:ln>
                <a:noFill/>
              </a:ln>
              <a:solidFill>
                <a:schemeClr val="accent2">
                  <a:lumMod val="75000"/>
                </a:schemeClr>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endParaRPr>
          </a:p>
          <a:p>
            <a:pPr lvl="0" algn="ctr" eaLnBrk="0" fontAlgn="base" hangingPunct="0">
              <a:spcBef>
                <a:spcPct val="0"/>
              </a:spcBef>
              <a:spcAft>
                <a:spcPct val="0"/>
              </a:spcAft>
            </a:pPr>
            <a:r>
              <a:rPr lang="en-US" sz="3600" i="1" dirty="0">
                <a:solidFill>
                  <a:schemeClr val="accent1">
                    <a:lumMod val="75000"/>
                  </a:schemeClr>
                </a:solidFill>
                <a:latin typeface="Times New Roman" panose="02020603050405020304" pitchFamily="18" charset="0"/>
                <a:cs typeface="Times New Roman" panose="02020603050405020304" pitchFamily="18" charset="0"/>
              </a:rPr>
              <a:t>“A Machine Learning-Based Intrusion Detection Approach”</a:t>
            </a:r>
          </a:p>
          <a:p>
            <a:pPr lvl="0" algn="ctr" eaLnBrk="0" fontAlgn="base" hangingPunct="0">
              <a:spcBef>
                <a:spcPct val="0"/>
              </a:spcBef>
              <a:spcAft>
                <a:spcPct val="0"/>
              </a:spcAft>
            </a:pPr>
            <a:endParaRPr kumimoji="0" lang="en-US" altLang="en-US" sz="3600" b="1"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r>
              <a:rPr lang="en-US" sz="3600" b="1" dirty="0">
                <a:latin typeface="Times New Roman" panose="02020603050405020304" pitchFamily="18" charset="0"/>
                <a:cs typeface="Times New Roman" panose="02020603050405020304" pitchFamily="18" charset="0"/>
              </a:rPr>
              <a:t>	</a:t>
            </a:r>
            <a:r>
              <a:rPr lang="en-US" sz="3600" b="1" i="1" dirty="0">
                <a:latin typeface="Times New Roman" panose="02020603050405020304" pitchFamily="18" charset="0"/>
                <a:cs typeface="Times New Roman" panose="02020603050405020304" pitchFamily="18" charset="0"/>
              </a:rPr>
              <a:t>Presented By:</a:t>
            </a:r>
          </a:p>
          <a:p>
            <a:r>
              <a:rPr lang="en-US" sz="3600" dirty="0">
                <a:latin typeface="Times New Roman" panose="02020603050405020304" pitchFamily="18" charset="0"/>
                <a:cs typeface="Times New Roman" panose="02020603050405020304" pitchFamily="18" charset="0"/>
              </a:rPr>
              <a:t>				Sunny Shukla </a:t>
            </a:r>
          </a:p>
          <a:p>
            <a:r>
              <a:rPr lang="en-US" sz="3600" dirty="0">
                <a:latin typeface="Times New Roman" panose="02020603050405020304" pitchFamily="18" charset="0"/>
                <a:cs typeface="Times New Roman" panose="02020603050405020304" pitchFamily="18" charset="0"/>
              </a:rPr>
              <a:t>				Sneha Pandey</a:t>
            </a:r>
          </a:p>
          <a:p>
            <a:r>
              <a:rPr lang="en-US" sz="3600" dirty="0">
                <a:latin typeface="Times New Roman" panose="02020603050405020304" pitchFamily="18" charset="0"/>
                <a:cs typeface="Times New Roman" panose="02020603050405020304" pitchFamily="18" charset="0"/>
              </a:rPr>
              <a:t>				Aditi </a:t>
            </a:r>
            <a:r>
              <a:rPr lang="en-US" sz="3600" dirty="0" err="1">
                <a:latin typeface="Times New Roman" panose="02020603050405020304" pitchFamily="18" charset="0"/>
                <a:cs typeface="Times New Roman" panose="02020603050405020304" pitchFamily="18" charset="0"/>
              </a:rPr>
              <a:t>Jaiswar</a:t>
            </a:r>
            <a:endParaRPr lang="en-US" sz="3600" dirty="0">
              <a:latin typeface="Times New Roman" panose="02020603050405020304" pitchFamily="18" charset="0"/>
              <a:cs typeface="Times New Roman" panose="02020603050405020304" pitchFamily="18" charset="0"/>
            </a:endParaRPr>
          </a:p>
          <a:p>
            <a:endParaRPr lang="en-US" sz="3600" dirty="0">
              <a:latin typeface="Times New Roman" panose="02020603050405020304" pitchFamily="18" charset="0"/>
              <a:cs typeface="Times New Roman" panose="02020603050405020304" pitchFamily="18" charset="0"/>
            </a:endParaRPr>
          </a:p>
          <a:p>
            <a:r>
              <a:rPr lang="en-US" sz="3600" dirty="0">
                <a:latin typeface="Times New Roman" panose="02020603050405020304" pitchFamily="18" charset="0"/>
                <a:cs typeface="Times New Roman" panose="02020603050405020304" pitchFamily="18" charset="0"/>
              </a:rPr>
              <a:t>			</a:t>
            </a:r>
            <a:r>
              <a:rPr lang="en-US" sz="3600" i="1" dirty="0" err="1">
                <a:latin typeface="Times New Roman" panose="02020603050405020304" pitchFamily="18" charset="0"/>
                <a:cs typeface="Times New Roman" panose="02020603050405020304" pitchFamily="18" charset="0"/>
              </a:rPr>
              <a:t>Digisuraksha</a:t>
            </a:r>
            <a:r>
              <a:rPr lang="en-US" sz="3600" i="1" dirty="0">
                <a:latin typeface="Times New Roman" panose="02020603050405020304" pitchFamily="18" charset="0"/>
                <a:cs typeface="Times New Roman" panose="02020603050405020304" pitchFamily="18" charset="0"/>
              </a:rPr>
              <a:t> </a:t>
            </a:r>
            <a:r>
              <a:rPr lang="en-US" sz="3600" i="1" dirty="0" err="1">
                <a:latin typeface="Times New Roman" panose="02020603050405020304" pitchFamily="18" charset="0"/>
                <a:cs typeface="Times New Roman" panose="02020603050405020304" pitchFamily="18" charset="0"/>
              </a:rPr>
              <a:t>Parhari</a:t>
            </a:r>
            <a:r>
              <a:rPr lang="en-US" sz="3600" i="1" dirty="0">
                <a:latin typeface="Times New Roman" panose="02020603050405020304" pitchFamily="18" charset="0"/>
                <a:cs typeface="Times New Roman" panose="02020603050405020304" pitchFamily="18" charset="0"/>
              </a:rPr>
              <a:t> Foundation</a:t>
            </a:r>
            <a:r>
              <a:rPr lang="en-US" sz="3600" dirty="0">
                <a:latin typeface="Times New Roman" panose="02020603050405020304" pitchFamily="18" charset="0"/>
                <a:cs typeface="Times New Roman" panose="02020603050405020304" pitchFamily="18" charset="0"/>
              </a:rPr>
              <a:t>		 May 12 , 2025</a:t>
            </a:r>
          </a:p>
          <a:p>
            <a:r>
              <a:rPr lang="en-US" sz="3600" dirty="0">
                <a:latin typeface="Times New Roman" panose="02020603050405020304" pitchFamily="18" charset="0"/>
                <a:cs typeface="Times New Roman" panose="02020603050405020304" pitchFamily="18" charset="0"/>
              </a:rPr>
              <a:t>				</a:t>
            </a:r>
          </a:p>
          <a:p>
            <a:pPr lvl="0" algn="ctr" eaLnBrk="0" fontAlgn="base" hangingPunct="0">
              <a:spcBef>
                <a:spcPct val="0"/>
              </a:spcBef>
              <a:spcAft>
                <a:spcPct val="0"/>
              </a:spcAft>
            </a:pPr>
            <a:endParaRPr kumimoji="0" lang="en-US" altLang="en-US" sz="3600" b="1"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4079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2"/>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10" presetClass="emph" presetSubtype="0" fill="hold" nodeType="clickEffect">
                                  <p:stCondLst>
                                    <p:cond delay="0"/>
                                  </p:stCondLst>
                                  <p:childTnLst>
                                    <p:anim calcmode="discrete" valueType="str">
                                      <p:cBhvr override="childStyle">
                                        <p:cTn id="10" dur="2000" fill="hold"/>
                                        <p:tgtEl>
                                          <p:spTgt spid="2">
                                            <p:txEl>
                                              <p:pRg st="2" end="2"/>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par>
                                <p:cTn id="11" presetID="10" presetClass="emph" presetSubtype="0" fill="hold" nodeType="withEffect">
                                  <p:stCondLst>
                                    <p:cond delay="0"/>
                                  </p:stCondLst>
                                  <p:childTnLst>
                                    <p:anim calcmode="discrete" valueType="str">
                                      <p:cBhvr override="childStyle">
                                        <p:cTn id="12" dur="2000" fill="hold"/>
                                        <p:tgtEl>
                                          <p:spTgt spid="2">
                                            <p:txEl>
                                              <p:pRg st="3" end="3"/>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par>
                                <p:cTn id="13" presetID="10" presetClass="emph" presetSubtype="0" fill="hold" nodeType="withEffect">
                                  <p:stCondLst>
                                    <p:cond delay="0"/>
                                  </p:stCondLst>
                                  <p:childTnLst>
                                    <p:anim calcmode="discrete" valueType="str">
                                      <p:cBhvr override="childStyle">
                                        <p:cTn id="14" dur="2000" fill="hold"/>
                                        <p:tgtEl>
                                          <p:spTgt spid="2">
                                            <p:txEl>
                                              <p:pRg st="5" end="5"/>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par>
                                <p:cTn id="15" presetID="10" presetClass="emph" presetSubtype="0" fill="hold" nodeType="withEffect">
                                  <p:stCondLst>
                                    <p:cond delay="0"/>
                                  </p:stCondLst>
                                  <p:childTnLst>
                                    <p:anim calcmode="discrete" valueType="str">
                                      <p:cBhvr override="childStyle">
                                        <p:cTn id="16" dur="2000" fill="hold"/>
                                        <p:tgtEl>
                                          <p:spTgt spid="2">
                                            <p:txEl>
                                              <p:pRg st="7" end="7"/>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par>
                                <p:cTn id="17" presetID="10" presetClass="emph" presetSubtype="0" fill="hold" nodeType="withEffect">
                                  <p:stCondLst>
                                    <p:cond delay="0"/>
                                  </p:stCondLst>
                                  <p:childTnLst>
                                    <p:anim calcmode="discrete" valueType="str">
                                      <p:cBhvr override="childStyle">
                                        <p:cTn id="18" dur="2000" fill="hold"/>
                                        <p:tgtEl>
                                          <p:spTgt spid="2">
                                            <p:txEl>
                                              <p:pRg st="8" end="8"/>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par>
                                <p:cTn id="19" presetID="10" presetClass="emph" presetSubtype="0" fill="hold" nodeType="withEffect">
                                  <p:stCondLst>
                                    <p:cond delay="0"/>
                                  </p:stCondLst>
                                  <p:childTnLst>
                                    <p:anim calcmode="discrete" valueType="str">
                                      <p:cBhvr override="childStyle">
                                        <p:cTn id="20" dur="2000" fill="hold"/>
                                        <p:tgtEl>
                                          <p:spTgt spid="2">
                                            <p:txEl>
                                              <p:pRg st="9" end="9"/>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par>
                                <p:cTn id="21" presetID="10" presetClass="emph" presetSubtype="0" fill="hold" nodeType="withEffect">
                                  <p:stCondLst>
                                    <p:cond delay="0"/>
                                  </p:stCondLst>
                                  <p:childTnLst>
                                    <p:anim calcmode="discrete" valueType="str">
                                      <p:cBhvr override="childStyle">
                                        <p:cTn id="22" dur="2000" fill="hold"/>
                                        <p:tgtEl>
                                          <p:spTgt spid="2">
                                            <p:txEl>
                                              <p:pRg st="10" end="10"/>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par>
                                <p:cTn id="23" presetID="10" presetClass="emph" presetSubtype="0" fill="hold" nodeType="withEffect">
                                  <p:stCondLst>
                                    <p:cond delay="0"/>
                                  </p:stCondLst>
                                  <p:childTnLst>
                                    <p:anim calcmode="discrete" valueType="str">
                                      <p:cBhvr override="childStyle">
                                        <p:cTn id="24" dur="2000" fill="hold"/>
                                        <p:tgtEl>
                                          <p:spTgt spid="2">
                                            <p:txEl>
                                              <p:pRg st="12" end="12"/>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par>
                                <p:cTn id="25" presetID="10" presetClass="emph" presetSubtype="0" fill="hold" nodeType="withEffect">
                                  <p:stCondLst>
                                    <p:cond delay="0"/>
                                  </p:stCondLst>
                                  <p:childTnLst>
                                    <p:anim calcmode="discrete" valueType="str">
                                      <p:cBhvr override="childStyle">
                                        <p:cTn id="26" dur="2000" fill="hold"/>
                                        <p:tgtEl>
                                          <p:spTgt spid="2">
                                            <p:txEl>
                                              <p:pRg st="13" end="13"/>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1048682" name="Text 0"/>
          <p:cNvSpPr/>
          <p:nvPr/>
        </p:nvSpPr>
        <p:spPr>
          <a:xfrm>
            <a:off x="793790" y="2358509"/>
            <a:ext cx="10607040" cy="708779"/>
          </a:xfrm>
          <a:prstGeom prst="rect">
            <a:avLst/>
          </a:prstGeom>
          <a:noFill/>
        </p:spPr>
        <p:txBody>
          <a:bodyPr wrap="non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Real-Life Examples of AI in CPS Security</a:t>
            </a:r>
            <a:endParaRPr lang="en-US" sz="4450" dirty="0"/>
          </a:p>
        </p:txBody>
      </p:sp>
      <p:sp>
        <p:nvSpPr>
          <p:cNvPr id="1048683" name="Text 1"/>
          <p:cNvSpPr/>
          <p:nvPr/>
        </p:nvSpPr>
        <p:spPr>
          <a:xfrm>
            <a:off x="793790" y="3634264"/>
            <a:ext cx="2906911" cy="354330"/>
          </a:xfrm>
          <a:prstGeom prst="rect">
            <a:avLst/>
          </a:prstGeom>
          <a:noFill/>
        </p:spPr>
        <p:txBody>
          <a:bodyPr wrap="none" lIns="0" tIns="0" rIns="0" bIns="0" rtlCol="0" anchor="t"/>
          <a:lstStyle/>
          <a:p>
            <a:pPr marL="0" indent="0" algn="l">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Industrial Automation</a:t>
            </a:r>
            <a:endParaRPr lang="en-US" sz="2200" dirty="0"/>
          </a:p>
        </p:txBody>
      </p:sp>
      <p:sp>
        <p:nvSpPr>
          <p:cNvPr id="1048684" name="Text 2"/>
          <p:cNvSpPr/>
          <p:nvPr/>
        </p:nvSpPr>
        <p:spPr>
          <a:xfrm>
            <a:off x="793790" y="4215408"/>
            <a:ext cx="3978116" cy="1451610"/>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AI enables predictive maintenance in factories by analyzing sensor data to prevent equipment failure and costly downtime.</a:t>
            </a:r>
            <a:endParaRPr lang="en-US" sz="1750" dirty="0"/>
          </a:p>
        </p:txBody>
      </p:sp>
      <p:sp>
        <p:nvSpPr>
          <p:cNvPr id="1048685" name="Text 3"/>
          <p:cNvSpPr/>
          <p:nvPr/>
        </p:nvSpPr>
        <p:spPr>
          <a:xfrm>
            <a:off x="5332928" y="3634264"/>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Healthcare CPS</a:t>
            </a:r>
            <a:endParaRPr lang="en-US" sz="2200" dirty="0"/>
          </a:p>
        </p:txBody>
      </p:sp>
      <p:sp>
        <p:nvSpPr>
          <p:cNvPr id="1048686" name="Text 4"/>
          <p:cNvSpPr/>
          <p:nvPr/>
        </p:nvSpPr>
        <p:spPr>
          <a:xfrm>
            <a:off x="5332928" y="4215408"/>
            <a:ext cx="3978116" cy="1088708"/>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Medical devices use AI to monitor patient conditions in real time, alerting clinicians to emergencies or anomalies.</a:t>
            </a:r>
            <a:endParaRPr lang="en-US" sz="1750" dirty="0"/>
          </a:p>
        </p:txBody>
      </p:sp>
      <p:sp>
        <p:nvSpPr>
          <p:cNvPr id="1048687" name="Text 5"/>
          <p:cNvSpPr/>
          <p:nvPr/>
        </p:nvSpPr>
        <p:spPr>
          <a:xfrm>
            <a:off x="9872067" y="3634264"/>
            <a:ext cx="3349466" cy="354330"/>
          </a:xfrm>
          <a:prstGeom prst="rect">
            <a:avLst/>
          </a:prstGeom>
          <a:noFill/>
        </p:spPr>
        <p:txBody>
          <a:bodyPr wrap="none" lIns="0" tIns="0" rIns="0" bIns="0" rtlCol="0" anchor="t"/>
          <a:lstStyle/>
          <a:p>
            <a:pPr marL="0" indent="0" algn="l">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Transportation Networks</a:t>
            </a:r>
            <a:endParaRPr lang="en-US" sz="2200" dirty="0"/>
          </a:p>
        </p:txBody>
      </p:sp>
      <p:sp>
        <p:nvSpPr>
          <p:cNvPr id="1048688" name="Text 6"/>
          <p:cNvSpPr/>
          <p:nvPr/>
        </p:nvSpPr>
        <p:spPr>
          <a:xfrm>
            <a:off x="9872067" y="4215408"/>
            <a:ext cx="3978116" cy="1088708"/>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Railway systems use AI to detect faults and optimize traffic flow, enhancing safety and efficiency on tracks.</a:t>
            </a:r>
            <a:endParaRPr lang="en-US" sz="1750" dirty="0"/>
          </a:p>
        </p:txBody>
      </p:sp>
      <p:pic>
        <p:nvPicPr>
          <p:cNvPr id="2" name="Picture 1">
            <a:extLst>
              <a:ext uri="{FF2B5EF4-FFF2-40B4-BE49-F238E27FC236}">
                <a16:creationId xmlns:a16="http://schemas.microsoft.com/office/drawing/2014/main" id="{5A25C147-681C-9202-FDCA-248A3ED9E34B}"/>
              </a:ext>
            </a:extLst>
          </p:cNvPr>
          <p:cNvPicPr>
            <a:picLocks noChangeAspect="1"/>
          </p:cNvPicPr>
          <p:nvPr/>
        </p:nvPicPr>
        <p:blipFill>
          <a:blip r:embed="rId3"/>
          <a:stretch>
            <a:fillRect/>
          </a:stretch>
        </p:blipFill>
        <p:spPr>
          <a:xfrm>
            <a:off x="0" y="7358488"/>
            <a:ext cx="14523262" cy="86304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1048693" name="Text 0"/>
          <p:cNvSpPr/>
          <p:nvPr/>
        </p:nvSpPr>
        <p:spPr>
          <a:xfrm>
            <a:off x="793790" y="896660"/>
            <a:ext cx="13042821" cy="1417558"/>
          </a:xfrm>
          <a:prstGeom prst="rect">
            <a:avLst/>
          </a:prstGeom>
          <a:noFill/>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Benefits, Advantages, and Disadvantages of AI in CPS</a:t>
            </a:r>
            <a:endParaRPr lang="en-US" sz="4450" dirty="0"/>
          </a:p>
        </p:txBody>
      </p:sp>
      <p:sp>
        <p:nvSpPr>
          <p:cNvPr id="1048694" name="Text 1"/>
          <p:cNvSpPr/>
          <p:nvPr/>
        </p:nvSpPr>
        <p:spPr>
          <a:xfrm>
            <a:off x="1743789" y="3818573"/>
            <a:ext cx="2835235" cy="354330"/>
          </a:xfrm>
          <a:prstGeom prst="rect">
            <a:avLst/>
          </a:prstGeom>
          <a:noFill/>
        </p:spPr>
        <p:txBody>
          <a:bodyPr wrap="none" lIns="0" tIns="0" rIns="0" bIns="0" rtlCol="0" anchor="t"/>
          <a:lstStyle/>
          <a:p>
            <a:pPr marL="0" indent="0" algn="r">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Benefits</a:t>
            </a:r>
            <a:endParaRPr lang="en-US" sz="2200" dirty="0"/>
          </a:p>
        </p:txBody>
      </p:sp>
      <p:sp>
        <p:nvSpPr>
          <p:cNvPr id="1048695" name="Text 2"/>
          <p:cNvSpPr/>
          <p:nvPr/>
        </p:nvSpPr>
        <p:spPr>
          <a:xfrm>
            <a:off x="793790" y="4308991"/>
            <a:ext cx="3785235" cy="725805"/>
          </a:xfrm>
          <a:prstGeom prst="rect">
            <a:avLst/>
          </a:prstGeom>
          <a:noFill/>
        </p:spPr>
        <p:txBody>
          <a:bodyPr wrap="squar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Improved safety and reliability of physical systems</a:t>
            </a:r>
            <a:endParaRPr lang="en-US" sz="1750" dirty="0"/>
          </a:p>
        </p:txBody>
      </p:sp>
      <p:sp>
        <p:nvSpPr>
          <p:cNvPr id="1048696" name="Text 3"/>
          <p:cNvSpPr/>
          <p:nvPr/>
        </p:nvSpPr>
        <p:spPr>
          <a:xfrm>
            <a:off x="793790" y="5114092"/>
            <a:ext cx="3785235" cy="362903"/>
          </a:xfrm>
          <a:prstGeom prst="rect">
            <a:avLst/>
          </a:prstGeom>
          <a:noFill/>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Faster response to cyber threats</a:t>
            </a:r>
            <a:endParaRPr lang="en-US" sz="1750" dirty="0"/>
          </a:p>
        </p:txBody>
      </p:sp>
      <p:sp>
        <p:nvSpPr>
          <p:cNvPr id="1048697" name="Text 4"/>
          <p:cNvSpPr/>
          <p:nvPr/>
        </p:nvSpPr>
        <p:spPr>
          <a:xfrm>
            <a:off x="793790" y="5556290"/>
            <a:ext cx="3785235" cy="725805"/>
          </a:xfrm>
          <a:prstGeom prst="rect">
            <a:avLst/>
          </a:prstGeom>
          <a:noFill/>
        </p:spPr>
        <p:txBody>
          <a:bodyPr wrap="squar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Enhanced automation and efficiency</a:t>
            </a:r>
            <a:endParaRPr lang="en-US" sz="1750" dirty="0"/>
          </a:p>
        </p:txBody>
      </p:sp>
      <p:pic>
        <p:nvPicPr>
          <p:cNvPr id="2097179" name="Image 0" descr="preencoded.png"/>
          <p:cNvPicPr>
            <a:picLocks noChangeAspect="1"/>
          </p:cNvPicPr>
          <p:nvPr/>
        </p:nvPicPr>
        <p:blipFill>
          <a:blip r:embed="rId3"/>
          <a:stretch>
            <a:fillRect/>
          </a:stretch>
        </p:blipFill>
        <p:spPr>
          <a:xfrm>
            <a:off x="5032653" y="2767846"/>
            <a:ext cx="4564975" cy="4564975"/>
          </a:xfrm>
          <a:prstGeom prst="rect">
            <a:avLst/>
          </a:prstGeom>
        </p:spPr>
      </p:pic>
      <p:sp>
        <p:nvSpPr>
          <p:cNvPr id="1048698" name="Text 5"/>
          <p:cNvSpPr/>
          <p:nvPr/>
        </p:nvSpPr>
        <p:spPr>
          <a:xfrm>
            <a:off x="5980033" y="4850963"/>
            <a:ext cx="318968" cy="398621"/>
          </a:xfrm>
          <a:prstGeom prst="rect">
            <a:avLst/>
          </a:prstGeom>
          <a:noFill/>
        </p:spPr>
        <p:txBody>
          <a:bodyPr wrap="none" lIns="0" tIns="0" rIns="0" bIns="0" rtlCol="0" anchor="t"/>
          <a:lstStyle/>
          <a:p>
            <a:pPr marL="0" indent="0" algn="l">
              <a:lnSpc>
                <a:spcPts val="4000"/>
              </a:lnSpc>
              <a:buNone/>
            </a:pPr>
            <a:r>
              <a:rPr lang="en-US" sz="2500" b="1" dirty="0">
                <a:solidFill>
                  <a:srgbClr val="2A2742"/>
                </a:solidFill>
                <a:latin typeface="Outfit Extra Bold" pitchFamily="34" charset="0"/>
                <a:ea typeface="Outfit Extra Bold" pitchFamily="34" charset="-122"/>
                <a:cs typeface="Outfit Extra Bold" pitchFamily="34" charset="-120"/>
              </a:rPr>
              <a:t>1</a:t>
            </a:r>
            <a:endParaRPr lang="en-US" sz="2500" dirty="0"/>
          </a:p>
        </p:txBody>
      </p:sp>
      <p:sp>
        <p:nvSpPr>
          <p:cNvPr id="1048699" name="Text 6"/>
          <p:cNvSpPr/>
          <p:nvPr/>
        </p:nvSpPr>
        <p:spPr>
          <a:xfrm>
            <a:off x="9597628" y="2864406"/>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Advantages</a:t>
            </a:r>
            <a:endParaRPr lang="en-US" sz="2200" dirty="0"/>
          </a:p>
        </p:txBody>
      </p:sp>
      <p:sp>
        <p:nvSpPr>
          <p:cNvPr id="1048700" name="Text 7"/>
          <p:cNvSpPr/>
          <p:nvPr/>
        </p:nvSpPr>
        <p:spPr>
          <a:xfrm>
            <a:off x="9597628" y="3354824"/>
            <a:ext cx="4238982" cy="362903"/>
          </a:xfrm>
          <a:prstGeom prst="rect">
            <a:avLst/>
          </a:prstGeom>
          <a:noFill/>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Adaptability to evolving threats</a:t>
            </a:r>
            <a:endParaRPr lang="en-US" sz="1750" dirty="0"/>
          </a:p>
        </p:txBody>
      </p:sp>
      <p:sp>
        <p:nvSpPr>
          <p:cNvPr id="1048701" name="Text 8"/>
          <p:cNvSpPr/>
          <p:nvPr/>
        </p:nvSpPr>
        <p:spPr>
          <a:xfrm>
            <a:off x="9597628" y="3797022"/>
            <a:ext cx="4238982" cy="362903"/>
          </a:xfrm>
          <a:prstGeom prst="rect">
            <a:avLst/>
          </a:prstGeom>
          <a:noFill/>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Ability to process large data volumes</a:t>
            </a:r>
            <a:endParaRPr lang="en-US" sz="1750" dirty="0"/>
          </a:p>
        </p:txBody>
      </p:sp>
      <p:sp>
        <p:nvSpPr>
          <p:cNvPr id="1048702" name="Text 9"/>
          <p:cNvSpPr/>
          <p:nvPr/>
        </p:nvSpPr>
        <p:spPr>
          <a:xfrm>
            <a:off x="9597628" y="4239220"/>
            <a:ext cx="4238982" cy="362903"/>
          </a:xfrm>
          <a:prstGeom prst="rect">
            <a:avLst/>
          </a:prstGeom>
          <a:noFill/>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Continuous learning and optimization</a:t>
            </a:r>
            <a:endParaRPr lang="en-US" sz="1750" dirty="0"/>
          </a:p>
        </p:txBody>
      </p:sp>
      <p:pic>
        <p:nvPicPr>
          <p:cNvPr id="2097180" name="Image 1" descr="preencoded.png"/>
          <p:cNvPicPr>
            <a:picLocks noChangeAspect="1"/>
          </p:cNvPicPr>
          <p:nvPr/>
        </p:nvPicPr>
        <p:blipFill>
          <a:blip r:embed="rId4"/>
          <a:stretch>
            <a:fillRect/>
          </a:stretch>
        </p:blipFill>
        <p:spPr>
          <a:xfrm>
            <a:off x="5032653" y="2767846"/>
            <a:ext cx="4564975" cy="4564975"/>
          </a:xfrm>
          <a:prstGeom prst="rect">
            <a:avLst/>
          </a:prstGeom>
        </p:spPr>
      </p:pic>
      <p:sp>
        <p:nvSpPr>
          <p:cNvPr id="1048703" name="Text 10"/>
          <p:cNvSpPr/>
          <p:nvPr/>
        </p:nvSpPr>
        <p:spPr>
          <a:xfrm>
            <a:off x="7743230" y="3832979"/>
            <a:ext cx="318968" cy="398621"/>
          </a:xfrm>
          <a:prstGeom prst="rect">
            <a:avLst/>
          </a:prstGeom>
          <a:noFill/>
        </p:spPr>
        <p:txBody>
          <a:bodyPr wrap="none" lIns="0" tIns="0" rIns="0" bIns="0" rtlCol="0" anchor="t"/>
          <a:lstStyle/>
          <a:p>
            <a:pPr marL="0" indent="0" algn="l">
              <a:lnSpc>
                <a:spcPts val="4000"/>
              </a:lnSpc>
              <a:buNone/>
            </a:pPr>
            <a:r>
              <a:rPr lang="en-US" sz="2500" b="1" dirty="0">
                <a:solidFill>
                  <a:srgbClr val="2A2742"/>
                </a:solidFill>
                <a:latin typeface="Outfit Extra Bold" pitchFamily="34" charset="0"/>
                <a:ea typeface="Outfit Extra Bold" pitchFamily="34" charset="-122"/>
                <a:cs typeface="Outfit Extra Bold" pitchFamily="34" charset="-120"/>
              </a:rPr>
              <a:t>2</a:t>
            </a:r>
            <a:endParaRPr lang="en-US" sz="2500" dirty="0"/>
          </a:p>
        </p:txBody>
      </p:sp>
      <p:sp>
        <p:nvSpPr>
          <p:cNvPr id="1048704" name="Text 11"/>
          <p:cNvSpPr/>
          <p:nvPr/>
        </p:nvSpPr>
        <p:spPr>
          <a:xfrm>
            <a:off x="9597628" y="5135523"/>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Disadvantages</a:t>
            </a:r>
            <a:endParaRPr lang="en-US" sz="2200" dirty="0"/>
          </a:p>
        </p:txBody>
      </p:sp>
      <p:sp>
        <p:nvSpPr>
          <p:cNvPr id="1048705" name="Text 12"/>
          <p:cNvSpPr/>
          <p:nvPr/>
        </p:nvSpPr>
        <p:spPr>
          <a:xfrm>
            <a:off x="9597628" y="5625941"/>
            <a:ext cx="4238982" cy="362903"/>
          </a:xfrm>
          <a:prstGeom prst="rect">
            <a:avLst/>
          </a:prstGeom>
          <a:noFill/>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Vulnerability to adversarial attacks</a:t>
            </a:r>
            <a:endParaRPr lang="en-US" sz="1750" dirty="0"/>
          </a:p>
        </p:txBody>
      </p:sp>
      <p:sp>
        <p:nvSpPr>
          <p:cNvPr id="1048706" name="Text 13"/>
          <p:cNvSpPr/>
          <p:nvPr/>
        </p:nvSpPr>
        <p:spPr>
          <a:xfrm>
            <a:off x="9597628" y="6068139"/>
            <a:ext cx="4238982" cy="725805"/>
          </a:xfrm>
          <a:prstGeom prst="rect">
            <a:avLst/>
          </a:prstGeom>
          <a:noFill/>
        </p:spPr>
        <p:txBody>
          <a:bodyPr wrap="squar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Complexity and interpretability challenges</a:t>
            </a:r>
            <a:endParaRPr lang="en-US" sz="1750" dirty="0"/>
          </a:p>
        </p:txBody>
      </p:sp>
      <p:sp>
        <p:nvSpPr>
          <p:cNvPr id="1048707" name="Text 14"/>
          <p:cNvSpPr/>
          <p:nvPr/>
        </p:nvSpPr>
        <p:spPr>
          <a:xfrm>
            <a:off x="9597628" y="6873240"/>
            <a:ext cx="4238982" cy="362903"/>
          </a:xfrm>
          <a:prstGeom prst="rect">
            <a:avLst/>
          </a:prstGeom>
          <a:noFill/>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Dependence on high-quality data</a:t>
            </a:r>
            <a:endParaRPr lang="en-US" sz="1750" dirty="0"/>
          </a:p>
        </p:txBody>
      </p:sp>
      <p:pic>
        <p:nvPicPr>
          <p:cNvPr id="2097181" name="Image 2" descr="preencoded.png"/>
          <p:cNvPicPr>
            <a:picLocks noChangeAspect="1"/>
          </p:cNvPicPr>
          <p:nvPr/>
        </p:nvPicPr>
        <p:blipFill>
          <a:blip r:embed="rId5"/>
          <a:stretch>
            <a:fillRect/>
          </a:stretch>
        </p:blipFill>
        <p:spPr>
          <a:xfrm>
            <a:off x="3383339" y="3343453"/>
            <a:ext cx="4564975" cy="4564975"/>
          </a:xfrm>
          <a:prstGeom prst="rect">
            <a:avLst/>
          </a:prstGeom>
        </p:spPr>
      </p:pic>
      <p:sp>
        <p:nvSpPr>
          <p:cNvPr id="1048708" name="Text 15"/>
          <p:cNvSpPr/>
          <p:nvPr/>
        </p:nvSpPr>
        <p:spPr>
          <a:xfrm>
            <a:off x="7743230" y="5868948"/>
            <a:ext cx="318968" cy="398621"/>
          </a:xfrm>
          <a:prstGeom prst="rect">
            <a:avLst/>
          </a:prstGeom>
          <a:noFill/>
        </p:spPr>
        <p:txBody>
          <a:bodyPr wrap="none" lIns="0" tIns="0" rIns="0" bIns="0" rtlCol="0" anchor="t"/>
          <a:lstStyle/>
          <a:p>
            <a:pPr marL="0" indent="0" algn="l">
              <a:lnSpc>
                <a:spcPts val="4000"/>
              </a:lnSpc>
              <a:buNone/>
            </a:pPr>
            <a:r>
              <a:rPr lang="en-US" sz="2500" b="1" dirty="0">
                <a:solidFill>
                  <a:srgbClr val="2A2742"/>
                </a:solidFill>
                <a:latin typeface="Outfit Extra Bold" pitchFamily="34" charset="0"/>
                <a:ea typeface="Outfit Extra Bold" pitchFamily="34" charset="-122"/>
                <a:cs typeface="Outfit Extra Bold" pitchFamily="34" charset="-120"/>
              </a:rPr>
              <a:t>3</a:t>
            </a:r>
            <a:endParaRPr lang="en-US" sz="2500" dirty="0"/>
          </a:p>
        </p:txBody>
      </p:sp>
      <p:pic>
        <p:nvPicPr>
          <p:cNvPr id="2" name="Picture 1">
            <a:extLst>
              <a:ext uri="{FF2B5EF4-FFF2-40B4-BE49-F238E27FC236}">
                <a16:creationId xmlns:a16="http://schemas.microsoft.com/office/drawing/2014/main" id="{C0A1D968-DDA5-4D98-B7B6-707468746CA2}"/>
              </a:ext>
            </a:extLst>
          </p:cNvPr>
          <p:cNvPicPr>
            <a:picLocks noChangeAspect="1"/>
          </p:cNvPicPr>
          <p:nvPr/>
        </p:nvPicPr>
        <p:blipFill>
          <a:blip r:embed="rId6"/>
          <a:stretch>
            <a:fillRect/>
          </a:stretch>
        </p:blipFill>
        <p:spPr>
          <a:xfrm flipV="1">
            <a:off x="819925" y="7843622"/>
            <a:ext cx="13720396" cy="2083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09715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1048577" name="Text 0"/>
          <p:cNvSpPr/>
          <p:nvPr/>
        </p:nvSpPr>
        <p:spPr>
          <a:xfrm>
            <a:off x="6280190" y="976313"/>
            <a:ext cx="7556421" cy="2126337"/>
          </a:xfrm>
          <a:prstGeom prst="rect">
            <a:avLst/>
          </a:prstGeom>
          <a:noFill/>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AI in Cyber-Physical Systems: Smarter, Safer, &amp; More Secure</a:t>
            </a:r>
            <a:endParaRPr lang="en-US" sz="4450" dirty="0"/>
          </a:p>
        </p:txBody>
      </p:sp>
      <p:sp>
        <p:nvSpPr>
          <p:cNvPr id="1048578" name="Text 1"/>
          <p:cNvSpPr/>
          <p:nvPr/>
        </p:nvSpPr>
        <p:spPr>
          <a:xfrm>
            <a:off x="6280190" y="3442811"/>
            <a:ext cx="7556421" cy="1451610"/>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Cyber-Physical Systems (CPS) merge digital technologies with physical processes, creating integrated ecosystems that intelligently interact with the real world. With the rise of AI, CPS have become smarter, enabling enhanced automation, efficiency, and responsiveness.</a:t>
            </a:r>
            <a:endParaRPr lang="en-US" sz="1750" dirty="0"/>
          </a:p>
        </p:txBody>
      </p:sp>
      <p:sp>
        <p:nvSpPr>
          <p:cNvPr id="1048579" name="Text 2"/>
          <p:cNvSpPr/>
          <p:nvPr/>
        </p:nvSpPr>
        <p:spPr>
          <a:xfrm>
            <a:off x="6280190" y="5149572"/>
            <a:ext cx="7556421" cy="1451610"/>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However, as these systems grow in complexity, they pose significant security and safety challenges. Leveraging artificial intelligence is essential to improving protection mechanisms, making CPS more resilient against ever-evolving cyber threats.</a:t>
            </a:r>
            <a:endParaRPr lang="en-US" sz="1750" dirty="0"/>
          </a:p>
        </p:txBody>
      </p:sp>
      <p:sp>
        <p:nvSpPr>
          <p:cNvPr id="1048581" name="Text 4"/>
          <p:cNvSpPr/>
          <p:nvPr/>
        </p:nvSpPr>
        <p:spPr>
          <a:xfrm>
            <a:off x="6756440" y="6856333"/>
            <a:ext cx="2755106" cy="396835"/>
          </a:xfrm>
          <a:prstGeom prst="rect">
            <a:avLst/>
          </a:prstGeom>
          <a:noFill/>
        </p:spPr>
        <p:txBody>
          <a:bodyPr wrap="none" lIns="0" tIns="0" rIns="0" bIns="0" rtlCol="0" anchor="t"/>
          <a:lstStyle/>
          <a:p>
            <a:pPr marL="0" indent="0" algn="l">
              <a:lnSpc>
                <a:spcPts val="3100"/>
              </a:lnSpc>
              <a:buNone/>
            </a:pPr>
            <a:endParaRPr lang="en-US" sz="2200" dirty="0"/>
          </a:p>
        </p:txBody>
      </p:sp>
      <p:pic>
        <p:nvPicPr>
          <p:cNvPr id="2" name="Picture 1">
            <a:extLst>
              <a:ext uri="{FF2B5EF4-FFF2-40B4-BE49-F238E27FC236}">
                <a16:creationId xmlns:a16="http://schemas.microsoft.com/office/drawing/2014/main" id="{36A2C337-AC72-DA99-D7DC-B2E9C78BCF12}"/>
              </a:ext>
            </a:extLst>
          </p:cNvPr>
          <p:cNvPicPr>
            <a:picLocks noChangeAspect="1"/>
          </p:cNvPicPr>
          <p:nvPr/>
        </p:nvPicPr>
        <p:blipFill>
          <a:blip r:embed="rId4"/>
          <a:stretch>
            <a:fillRect/>
          </a:stretch>
        </p:blipFill>
        <p:spPr>
          <a:xfrm flipV="1">
            <a:off x="-88939" y="7721599"/>
            <a:ext cx="14719339" cy="60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1048586" name="Text 0"/>
          <p:cNvSpPr/>
          <p:nvPr/>
        </p:nvSpPr>
        <p:spPr>
          <a:xfrm>
            <a:off x="793790" y="1296710"/>
            <a:ext cx="13042821" cy="1417558"/>
          </a:xfrm>
          <a:prstGeom prst="rect">
            <a:avLst/>
          </a:prstGeom>
          <a:noFill/>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What Are Cyber-Physical Systems (CPS) and Why Are They Vulnerable?</a:t>
            </a:r>
            <a:endParaRPr lang="en-US" sz="4450" dirty="0"/>
          </a:p>
        </p:txBody>
      </p:sp>
      <p:sp>
        <p:nvSpPr>
          <p:cNvPr id="1048587" name="Text 1"/>
          <p:cNvSpPr/>
          <p:nvPr/>
        </p:nvSpPr>
        <p:spPr>
          <a:xfrm>
            <a:off x="793790" y="3258502"/>
            <a:ext cx="6244709" cy="1451610"/>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Cyber-Physical Systems are integrations of computation, networking, and physical processes. Examples include smart grids, autonomous vehicles, industrial automation, and medical monitoring systems.</a:t>
            </a:r>
            <a:endParaRPr lang="en-US" sz="1750" dirty="0"/>
          </a:p>
        </p:txBody>
      </p:sp>
      <p:sp>
        <p:nvSpPr>
          <p:cNvPr id="1048588" name="Text 2"/>
          <p:cNvSpPr/>
          <p:nvPr/>
        </p:nvSpPr>
        <p:spPr>
          <a:xfrm>
            <a:off x="793790" y="4914186"/>
            <a:ext cx="6244709" cy="1814513"/>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Their vulnerabilities stem from interconnected components exposed to both digital attacks and physical faults. The blending of cyber and physical domains creates complex attack surfaces that traditional IT security cannot fully address.</a:t>
            </a:r>
            <a:endParaRPr lang="en-US" sz="1750" dirty="0"/>
          </a:p>
        </p:txBody>
      </p:sp>
      <p:sp>
        <p:nvSpPr>
          <p:cNvPr id="1048589" name="Text 3"/>
          <p:cNvSpPr/>
          <p:nvPr/>
        </p:nvSpPr>
        <p:spPr>
          <a:xfrm>
            <a:off x="7599521" y="3258502"/>
            <a:ext cx="6244709" cy="1088708"/>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In smart grids, for example, attacks on the communication network can lead to power outages, physical damage, or even safety hazards.</a:t>
            </a:r>
            <a:endParaRPr lang="en-US" sz="1750" dirty="0"/>
          </a:p>
        </p:txBody>
      </p:sp>
      <p:sp>
        <p:nvSpPr>
          <p:cNvPr id="1048590" name="Text 4"/>
          <p:cNvSpPr/>
          <p:nvPr/>
        </p:nvSpPr>
        <p:spPr>
          <a:xfrm>
            <a:off x="7599521" y="4551283"/>
            <a:ext cx="6244709" cy="1088708"/>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Ensuring these systems operate securely and reliably is critical given their importance to infrastructure and public safety.</a:t>
            </a:r>
            <a:endParaRPr lang="en-US" sz="1750" dirty="0"/>
          </a:p>
        </p:txBody>
      </p:sp>
      <p:pic>
        <p:nvPicPr>
          <p:cNvPr id="3" name="Picture 2">
            <a:extLst>
              <a:ext uri="{FF2B5EF4-FFF2-40B4-BE49-F238E27FC236}">
                <a16:creationId xmlns:a16="http://schemas.microsoft.com/office/drawing/2014/main" id="{BE057373-CC43-3D88-AED6-09FD787B0C99}"/>
              </a:ext>
            </a:extLst>
          </p:cNvPr>
          <p:cNvPicPr>
            <a:picLocks noChangeAspect="1"/>
          </p:cNvPicPr>
          <p:nvPr/>
        </p:nvPicPr>
        <p:blipFill>
          <a:blip r:embed="rId3"/>
          <a:stretch>
            <a:fillRect/>
          </a:stretch>
        </p:blipFill>
        <p:spPr>
          <a:xfrm>
            <a:off x="6299201" y="7140891"/>
            <a:ext cx="8331200" cy="108870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097160" name="Image 0" descr="preencoded.png"/>
          <p:cNvPicPr>
            <a:picLocks noChangeAspect="1"/>
          </p:cNvPicPr>
          <p:nvPr/>
        </p:nvPicPr>
        <p:blipFill>
          <a:blip r:embed="rId3"/>
          <a:stretch>
            <a:fillRect/>
          </a:stretch>
        </p:blipFill>
        <p:spPr>
          <a:xfrm>
            <a:off x="8363188" y="0"/>
            <a:ext cx="6267211" cy="8229600"/>
          </a:xfrm>
          <a:prstGeom prst="rect">
            <a:avLst/>
          </a:prstGeom>
        </p:spPr>
      </p:pic>
      <p:sp>
        <p:nvSpPr>
          <p:cNvPr id="1048595" name="Text 0"/>
          <p:cNvSpPr/>
          <p:nvPr/>
        </p:nvSpPr>
        <p:spPr>
          <a:xfrm>
            <a:off x="614124" y="758190"/>
            <a:ext cx="7756803" cy="548283"/>
          </a:xfrm>
          <a:prstGeom prst="rect">
            <a:avLst/>
          </a:prstGeom>
          <a:noFill/>
        </p:spPr>
        <p:txBody>
          <a:bodyPr wrap="none" lIns="0" tIns="0" rIns="0" bIns="0" rtlCol="0" anchor="t"/>
          <a:lstStyle/>
          <a:p>
            <a:pPr marL="0" indent="0" algn="l">
              <a:lnSpc>
                <a:spcPts val="4300"/>
              </a:lnSpc>
              <a:buNone/>
            </a:pPr>
            <a:r>
              <a:rPr lang="en-US" sz="3450" b="1" dirty="0">
                <a:solidFill>
                  <a:srgbClr val="231971"/>
                </a:solidFill>
                <a:latin typeface="Outfit Extra Bold" pitchFamily="34" charset="0"/>
                <a:ea typeface="Outfit Extra Bold" pitchFamily="34" charset="-122"/>
                <a:cs typeface="Outfit Extra Bold" pitchFamily="34" charset="-120"/>
              </a:rPr>
              <a:t>AI Techniques Enhancing CPS Security</a:t>
            </a:r>
            <a:endParaRPr lang="en-US" sz="3450" dirty="0"/>
          </a:p>
        </p:txBody>
      </p:sp>
      <p:sp>
        <p:nvSpPr>
          <p:cNvPr id="1048596" name="Shape 1"/>
          <p:cNvSpPr/>
          <p:nvPr/>
        </p:nvSpPr>
        <p:spPr>
          <a:xfrm>
            <a:off x="614124" y="1569601"/>
            <a:ext cx="394692" cy="394692"/>
          </a:xfrm>
          <a:prstGeom prst="roundRect">
            <a:avLst>
              <a:gd name="adj" fmla="val 18672"/>
            </a:avLst>
          </a:prstGeom>
          <a:solidFill>
            <a:srgbClr val="E9E6FA"/>
          </a:solidFill>
          <a:ln w="7620">
            <a:solidFill>
              <a:srgbClr val="BDB8DF"/>
            </a:solidFill>
            <a:prstDash val="solid"/>
          </a:ln>
        </p:spPr>
      </p:sp>
      <p:sp>
        <p:nvSpPr>
          <p:cNvPr id="1048597" name="Text 2"/>
          <p:cNvSpPr/>
          <p:nvPr/>
        </p:nvSpPr>
        <p:spPr>
          <a:xfrm>
            <a:off x="1184196" y="1629847"/>
            <a:ext cx="2193250" cy="274082"/>
          </a:xfrm>
          <a:prstGeom prst="rect">
            <a:avLst/>
          </a:prstGeom>
          <a:noFill/>
        </p:spPr>
        <p:txBody>
          <a:bodyPr wrap="none" lIns="0" tIns="0" rIns="0" bIns="0" rtlCol="0" anchor="t"/>
          <a:lstStyle/>
          <a:p>
            <a:pPr marL="0" indent="0" algn="l">
              <a:lnSpc>
                <a:spcPts val="2150"/>
              </a:lnSpc>
              <a:buNone/>
            </a:pPr>
            <a:r>
              <a:rPr lang="en-US" sz="1700" b="1" dirty="0">
                <a:solidFill>
                  <a:srgbClr val="2A2742"/>
                </a:solidFill>
                <a:latin typeface="Outfit Extra Bold" pitchFamily="34" charset="0"/>
                <a:ea typeface="Outfit Extra Bold" pitchFamily="34" charset="-122"/>
                <a:cs typeface="Outfit Extra Bold" pitchFamily="34" charset="-120"/>
              </a:rPr>
              <a:t>Anomaly Detection</a:t>
            </a:r>
            <a:endParaRPr lang="en-US" sz="1700" dirty="0"/>
          </a:p>
        </p:txBody>
      </p:sp>
      <p:sp>
        <p:nvSpPr>
          <p:cNvPr id="1048598" name="Text 3"/>
          <p:cNvSpPr/>
          <p:nvPr/>
        </p:nvSpPr>
        <p:spPr>
          <a:xfrm>
            <a:off x="1184196" y="2009180"/>
            <a:ext cx="3278148" cy="842248"/>
          </a:xfrm>
          <a:prstGeom prst="rect">
            <a:avLst/>
          </a:prstGeom>
          <a:noFill/>
        </p:spPr>
        <p:txBody>
          <a:bodyPr wrap="square" lIns="0" tIns="0" rIns="0" bIns="0" rtlCol="0" anchor="t"/>
          <a:lstStyle/>
          <a:p>
            <a:pPr marL="0" indent="0" algn="l">
              <a:lnSpc>
                <a:spcPts val="2200"/>
              </a:lnSpc>
              <a:buNone/>
            </a:pPr>
            <a:r>
              <a:rPr lang="en-US" sz="1350" dirty="0">
                <a:solidFill>
                  <a:srgbClr val="2A2742"/>
                </a:solidFill>
                <a:latin typeface="Arimo" pitchFamily="34" charset="0"/>
                <a:ea typeface="Arimo" pitchFamily="34" charset="-122"/>
                <a:cs typeface="Arimo" pitchFamily="34" charset="-120"/>
              </a:rPr>
              <a:t>AI models monitor sensor data and network traffic to identify unusual patterns signaling faults or attacks.</a:t>
            </a:r>
            <a:endParaRPr lang="en-US" sz="1350" dirty="0"/>
          </a:p>
        </p:txBody>
      </p:sp>
      <p:sp>
        <p:nvSpPr>
          <p:cNvPr id="1048599" name="Shape 4"/>
          <p:cNvSpPr/>
          <p:nvPr/>
        </p:nvSpPr>
        <p:spPr>
          <a:xfrm>
            <a:off x="4681657" y="1569601"/>
            <a:ext cx="394692" cy="394692"/>
          </a:xfrm>
          <a:prstGeom prst="roundRect">
            <a:avLst>
              <a:gd name="adj" fmla="val 18672"/>
            </a:avLst>
          </a:prstGeom>
          <a:solidFill>
            <a:srgbClr val="E9E6FA"/>
          </a:solidFill>
          <a:ln w="7620">
            <a:solidFill>
              <a:srgbClr val="BDB8DF"/>
            </a:solidFill>
            <a:prstDash val="solid"/>
          </a:ln>
        </p:spPr>
      </p:sp>
      <p:sp>
        <p:nvSpPr>
          <p:cNvPr id="1048600" name="Text 5"/>
          <p:cNvSpPr/>
          <p:nvPr/>
        </p:nvSpPr>
        <p:spPr>
          <a:xfrm>
            <a:off x="5251728" y="1629847"/>
            <a:ext cx="2419707" cy="274082"/>
          </a:xfrm>
          <a:prstGeom prst="rect">
            <a:avLst/>
          </a:prstGeom>
          <a:noFill/>
        </p:spPr>
        <p:txBody>
          <a:bodyPr wrap="none" lIns="0" tIns="0" rIns="0" bIns="0" rtlCol="0" anchor="t"/>
          <a:lstStyle/>
          <a:p>
            <a:pPr marL="0" indent="0" algn="l">
              <a:lnSpc>
                <a:spcPts val="2150"/>
              </a:lnSpc>
              <a:buNone/>
            </a:pPr>
            <a:r>
              <a:rPr lang="en-US" sz="1700" b="1" dirty="0">
                <a:solidFill>
                  <a:srgbClr val="2A2742"/>
                </a:solidFill>
                <a:latin typeface="Outfit Extra Bold" pitchFamily="34" charset="0"/>
                <a:ea typeface="Outfit Extra Bold" pitchFamily="34" charset="-122"/>
                <a:cs typeface="Outfit Extra Bold" pitchFamily="34" charset="-120"/>
              </a:rPr>
              <a:t>Predictive Maintenance</a:t>
            </a:r>
            <a:endParaRPr lang="en-US" sz="1700" dirty="0"/>
          </a:p>
        </p:txBody>
      </p:sp>
      <p:sp>
        <p:nvSpPr>
          <p:cNvPr id="1048601" name="Text 6"/>
          <p:cNvSpPr/>
          <p:nvPr/>
        </p:nvSpPr>
        <p:spPr>
          <a:xfrm>
            <a:off x="5251728" y="2009180"/>
            <a:ext cx="3278148" cy="842248"/>
          </a:xfrm>
          <a:prstGeom prst="rect">
            <a:avLst/>
          </a:prstGeom>
          <a:noFill/>
        </p:spPr>
        <p:txBody>
          <a:bodyPr wrap="square" lIns="0" tIns="0" rIns="0" bIns="0" rtlCol="0" anchor="t"/>
          <a:lstStyle/>
          <a:p>
            <a:pPr marL="0" indent="0" algn="l">
              <a:lnSpc>
                <a:spcPts val="2200"/>
              </a:lnSpc>
              <a:buNone/>
            </a:pPr>
            <a:r>
              <a:rPr lang="en-US" sz="1350" dirty="0">
                <a:solidFill>
                  <a:srgbClr val="2A2742"/>
                </a:solidFill>
                <a:latin typeface="Arimo" pitchFamily="34" charset="0"/>
                <a:ea typeface="Arimo" pitchFamily="34" charset="-122"/>
                <a:cs typeface="Arimo" pitchFamily="34" charset="-120"/>
              </a:rPr>
              <a:t>Machine learning predicts system failures, reducing downtime and preventing accidents.</a:t>
            </a:r>
            <a:endParaRPr lang="en-US" sz="1350" dirty="0"/>
          </a:p>
        </p:txBody>
      </p:sp>
      <p:sp>
        <p:nvSpPr>
          <p:cNvPr id="1048602" name="Shape 7"/>
          <p:cNvSpPr/>
          <p:nvPr/>
        </p:nvSpPr>
        <p:spPr>
          <a:xfrm>
            <a:off x="614124" y="3202305"/>
            <a:ext cx="394692" cy="394692"/>
          </a:xfrm>
          <a:prstGeom prst="roundRect">
            <a:avLst>
              <a:gd name="adj" fmla="val 18672"/>
            </a:avLst>
          </a:prstGeom>
          <a:solidFill>
            <a:srgbClr val="E9E6FA"/>
          </a:solidFill>
          <a:ln w="7620">
            <a:solidFill>
              <a:srgbClr val="BDB8DF"/>
            </a:solidFill>
            <a:prstDash val="solid"/>
          </a:ln>
        </p:spPr>
      </p:sp>
      <p:sp>
        <p:nvSpPr>
          <p:cNvPr id="1048603" name="Text 8"/>
          <p:cNvSpPr/>
          <p:nvPr/>
        </p:nvSpPr>
        <p:spPr>
          <a:xfrm>
            <a:off x="1184196" y="3262551"/>
            <a:ext cx="2193250" cy="274082"/>
          </a:xfrm>
          <a:prstGeom prst="rect">
            <a:avLst/>
          </a:prstGeom>
          <a:noFill/>
        </p:spPr>
        <p:txBody>
          <a:bodyPr wrap="none" lIns="0" tIns="0" rIns="0" bIns="0" rtlCol="0" anchor="t"/>
          <a:lstStyle/>
          <a:p>
            <a:pPr marL="0" indent="0" algn="l">
              <a:lnSpc>
                <a:spcPts val="2150"/>
              </a:lnSpc>
              <a:buNone/>
            </a:pPr>
            <a:r>
              <a:rPr lang="en-US" sz="1700" b="1" dirty="0">
                <a:solidFill>
                  <a:srgbClr val="2A2742"/>
                </a:solidFill>
                <a:latin typeface="Outfit Extra Bold" pitchFamily="34" charset="0"/>
                <a:ea typeface="Outfit Extra Bold" pitchFamily="34" charset="-122"/>
                <a:cs typeface="Outfit Extra Bold" pitchFamily="34" charset="-120"/>
              </a:rPr>
              <a:t>Adaptive Defense</a:t>
            </a:r>
            <a:endParaRPr lang="en-US" sz="1700" dirty="0"/>
          </a:p>
        </p:txBody>
      </p:sp>
      <p:sp>
        <p:nvSpPr>
          <p:cNvPr id="1048604" name="Text 9"/>
          <p:cNvSpPr/>
          <p:nvPr/>
        </p:nvSpPr>
        <p:spPr>
          <a:xfrm>
            <a:off x="1184196" y="3641884"/>
            <a:ext cx="7345680" cy="561499"/>
          </a:xfrm>
          <a:prstGeom prst="rect">
            <a:avLst/>
          </a:prstGeom>
          <a:noFill/>
        </p:spPr>
        <p:txBody>
          <a:bodyPr wrap="square" lIns="0" tIns="0" rIns="0" bIns="0" rtlCol="0" anchor="t"/>
          <a:lstStyle/>
          <a:p>
            <a:pPr marL="0" indent="0" algn="l">
              <a:lnSpc>
                <a:spcPts val="2200"/>
              </a:lnSpc>
              <a:buNone/>
            </a:pPr>
            <a:r>
              <a:rPr lang="en-US" sz="1350" dirty="0">
                <a:solidFill>
                  <a:srgbClr val="2A2742"/>
                </a:solidFill>
                <a:latin typeface="Arimo" pitchFamily="34" charset="0"/>
                <a:ea typeface="Arimo" pitchFamily="34" charset="-122"/>
                <a:cs typeface="Arimo" pitchFamily="34" charset="-120"/>
              </a:rPr>
              <a:t>Intelligent algorithms dynamically adapt security policies to emerging threat patterns, improving response speed.</a:t>
            </a:r>
            <a:endParaRPr lang="en-US" sz="1350" dirty="0"/>
          </a:p>
        </p:txBody>
      </p:sp>
      <p:sp>
        <p:nvSpPr>
          <p:cNvPr id="1048605" name="Shape 10"/>
          <p:cNvSpPr/>
          <p:nvPr/>
        </p:nvSpPr>
        <p:spPr>
          <a:xfrm>
            <a:off x="614124" y="4400669"/>
            <a:ext cx="7915751" cy="3070622"/>
          </a:xfrm>
          <a:prstGeom prst="roundRect">
            <a:avLst>
              <a:gd name="adj" fmla="val 2400"/>
            </a:avLst>
          </a:prstGeom>
          <a:solidFill>
            <a:srgbClr val="D7D2F9"/>
          </a:solidFill>
        </p:spPr>
      </p:sp>
      <p:sp>
        <p:nvSpPr>
          <p:cNvPr id="1048606" name="Shape 11"/>
          <p:cNvSpPr/>
          <p:nvPr/>
        </p:nvSpPr>
        <p:spPr>
          <a:xfrm>
            <a:off x="605433" y="4400669"/>
            <a:ext cx="7933134" cy="3070622"/>
          </a:xfrm>
          <a:prstGeom prst="roundRect">
            <a:avLst>
              <a:gd name="adj" fmla="val 857"/>
            </a:avLst>
          </a:prstGeom>
          <a:solidFill>
            <a:srgbClr val="D7D2F9"/>
          </a:solidFill>
        </p:spPr>
      </p:sp>
      <p:sp>
        <p:nvSpPr>
          <p:cNvPr id="1048607" name="Text 12"/>
          <p:cNvSpPr/>
          <p:nvPr/>
        </p:nvSpPr>
        <p:spPr>
          <a:xfrm>
            <a:off x="780812" y="4532233"/>
            <a:ext cx="7582376" cy="2807494"/>
          </a:xfrm>
          <a:prstGeom prst="rect">
            <a:avLst/>
          </a:prstGeom>
          <a:noFill/>
        </p:spPr>
        <p:txBody>
          <a:bodyPr wrap="square" lIns="0" tIns="0" rIns="0" bIns="0" rtlCol="0" anchor="t"/>
          <a:lstStyle/>
          <a:p>
            <a:pPr marL="0" indent="0" algn="l">
              <a:lnSpc>
                <a:spcPts val="2200"/>
              </a:lnSpc>
              <a:buNone/>
            </a:pPr>
            <a:r>
              <a:rPr lang="en-US" sz="1350" dirty="0">
                <a:solidFill>
                  <a:srgbClr val="2A2742"/>
                </a:solidFill>
                <a:highlight>
                  <a:srgbClr val="D7D2F9"/>
                </a:highlight>
                <a:latin typeface="Consolas" pitchFamily="34" charset="0"/>
                <a:ea typeface="Consolas" pitchFamily="34" charset="-122"/>
                <a:cs typeface="Consolas" pitchFamily="34" charset="-120"/>
              </a:rPr>
              <a:t>import numpy as np
from sklearn.ensemble import IsolationForest
# Sample anomaly detection in sensor data
data = np.array([[0.1], [0.2], [0.15], [1.5], [0.2], [0.1]])
clf = IsolationForest(contamination=0.1)
clf.fit(data)
pred = clf.predict(data)
print(pred)  # -1 indicates anomalies
</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097163"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1048612" name="Text 0"/>
          <p:cNvSpPr/>
          <p:nvPr/>
        </p:nvSpPr>
        <p:spPr>
          <a:xfrm>
            <a:off x="793790" y="634841"/>
            <a:ext cx="7556421" cy="2126337"/>
          </a:xfrm>
          <a:prstGeom prst="rect">
            <a:avLst/>
          </a:prstGeom>
          <a:noFill/>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Case Study 1: AI-Powered Intrusion Detection in Autonomous Vehicles</a:t>
            </a:r>
            <a:endParaRPr lang="en-US" sz="4450" dirty="0"/>
          </a:p>
        </p:txBody>
      </p:sp>
      <p:sp>
        <p:nvSpPr>
          <p:cNvPr id="1048613" name="Shape 1"/>
          <p:cNvSpPr/>
          <p:nvPr/>
        </p:nvSpPr>
        <p:spPr>
          <a:xfrm>
            <a:off x="793790" y="3101340"/>
            <a:ext cx="510302" cy="510302"/>
          </a:xfrm>
          <a:prstGeom prst="roundRect">
            <a:avLst>
              <a:gd name="adj" fmla="val 18669"/>
            </a:avLst>
          </a:prstGeom>
          <a:solidFill>
            <a:srgbClr val="E9E6FA"/>
          </a:solidFill>
          <a:ln w="7620">
            <a:solidFill>
              <a:srgbClr val="BDB8DF"/>
            </a:solidFill>
            <a:prstDash val="solid"/>
          </a:ln>
        </p:spPr>
      </p:sp>
      <p:sp>
        <p:nvSpPr>
          <p:cNvPr id="1048614" name="Text 2"/>
          <p:cNvSpPr/>
          <p:nvPr/>
        </p:nvSpPr>
        <p:spPr>
          <a:xfrm>
            <a:off x="1530906" y="3179207"/>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Threats</a:t>
            </a:r>
            <a:endParaRPr lang="en-US" sz="2200" dirty="0"/>
          </a:p>
        </p:txBody>
      </p:sp>
      <p:sp>
        <p:nvSpPr>
          <p:cNvPr id="1048615" name="Text 3"/>
          <p:cNvSpPr/>
          <p:nvPr/>
        </p:nvSpPr>
        <p:spPr>
          <a:xfrm>
            <a:off x="1530906" y="3669625"/>
            <a:ext cx="2899410" cy="2177415"/>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Autonomous vehicles face attacks like sensor spoofing, data manipulation, and network intrusion threatening passenger safety.</a:t>
            </a:r>
            <a:endParaRPr lang="en-US" sz="1750" dirty="0"/>
          </a:p>
        </p:txBody>
      </p:sp>
      <p:sp>
        <p:nvSpPr>
          <p:cNvPr id="1048616" name="Shape 4"/>
          <p:cNvSpPr/>
          <p:nvPr/>
        </p:nvSpPr>
        <p:spPr>
          <a:xfrm>
            <a:off x="4713803" y="3101340"/>
            <a:ext cx="510302" cy="510302"/>
          </a:xfrm>
          <a:prstGeom prst="roundRect">
            <a:avLst>
              <a:gd name="adj" fmla="val 18669"/>
            </a:avLst>
          </a:prstGeom>
          <a:solidFill>
            <a:srgbClr val="E9E6FA"/>
          </a:solidFill>
          <a:ln w="7620">
            <a:solidFill>
              <a:srgbClr val="BDB8DF"/>
            </a:solidFill>
            <a:prstDash val="solid"/>
          </a:ln>
        </p:spPr>
      </p:sp>
      <p:sp>
        <p:nvSpPr>
          <p:cNvPr id="1048617" name="Text 5"/>
          <p:cNvSpPr/>
          <p:nvPr/>
        </p:nvSpPr>
        <p:spPr>
          <a:xfrm>
            <a:off x="5450919" y="3179207"/>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AI Solution</a:t>
            </a:r>
            <a:endParaRPr lang="en-US" sz="2200" dirty="0"/>
          </a:p>
        </p:txBody>
      </p:sp>
      <p:sp>
        <p:nvSpPr>
          <p:cNvPr id="1048618" name="Text 6"/>
          <p:cNvSpPr/>
          <p:nvPr/>
        </p:nvSpPr>
        <p:spPr>
          <a:xfrm>
            <a:off x="5450919" y="3669625"/>
            <a:ext cx="2899410" cy="1451610"/>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Deep learning models process multisensor input to identify anomalies indicating intrusion or malfunction.</a:t>
            </a:r>
            <a:endParaRPr lang="en-US" sz="1750" dirty="0"/>
          </a:p>
        </p:txBody>
      </p:sp>
      <p:sp>
        <p:nvSpPr>
          <p:cNvPr id="1048619" name="Shape 7"/>
          <p:cNvSpPr/>
          <p:nvPr/>
        </p:nvSpPr>
        <p:spPr>
          <a:xfrm>
            <a:off x="793790" y="6300668"/>
            <a:ext cx="510302" cy="510302"/>
          </a:xfrm>
          <a:prstGeom prst="roundRect">
            <a:avLst>
              <a:gd name="adj" fmla="val 18669"/>
            </a:avLst>
          </a:prstGeom>
          <a:solidFill>
            <a:srgbClr val="E9E6FA"/>
          </a:solidFill>
          <a:ln w="7620">
            <a:solidFill>
              <a:srgbClr val="BDB8DF"/>
            </a:solidFill>
            <a:prstDash val="solid"/>
          </a:ln>
        </p:spPr>
      </p:sp>
      <p:sp>
        <p:nvSpPr>
          <p:cNvPr id="1048620" name="Text 8"/>
          <p:cNvSpPr/>
          <p:nvPr/>
        </p:nvSpPr>
        <p:spPr>
          <a:xfrm>
            <a:off x="1530906" y="6378535"/>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Results</a:t>
            </a:r>
            <a:endParaRPr lang="en-US" sz="2200" dirty="0"/>
          </a:p>
        </p:txBody>
      </p:sp>
      <p:sp>
        <p:nvSpPr>
          <p:cNvPr id="1048621" name="Text 9"/>
          <p:cNvSpPr/>
          <p:nvPr/>
        </p:nvSpPr>
        <p:spPr>
          <a:xfrm>
            <a:off x="1530906" y="6868954"/>
            <a:ext cx="6819305" cy="725805"/>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The AI system successfully detects over 95% of attacks with low false positives, enhancing vehicle reliability and safety.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097166"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1048626" name="Text 0"/>
          <p:cNvSpPr/>
          <p:nvPr/>
        </p:nvSpPr>
        <p:spPr>
          <a:xfrm>
            <a:off x="6105406" y="507087"/>
            <a:ext cx="7905988" cy="1105376"/>
          </a:xfrm>
          <a:prstGeom prst="rect">
            <a:avLst/>
          </a:prstGeom>
          <a:noFill/>
        </p:spPr>
        <p:txBody>
          <a:bodyPr wrap="square" lIns="0" tIns="0" rIns="0" bIns="0" rtlCol="0" anchor="t"/>
          <a:lstStyle/>
          <a:p>
            <a:pPr marL="0" indent="0" algn="l">
              <a:lnSpc>
                <a:spcPts val="4350"/>
              </a:lnSpc>
              <a:buNone/>
            </a:pPr>
            <a:r>
              <a:rPr lang="en-US" sz="3450" b="1" dirty="0">
                <a:solidFill>
                  <a:srgbClr val="231971"/>
                </a:solidFill>
                <a:latin typeface="Outfit Extra Bold" pitchFamily="34" charset="0"/>
                <a:ea typeface="Outfit Extra Bold" pitchFamily="34" charset="-122"/>
                <a:cs typeface="Outfit Extra Bold" pitchFamily="34" charset="-120"/>
              </a:rPr>
              <a:t>Case Study 2: Smart Grid Protection via Reinforcement Learning</a:t>
            </a:r>
            <a:endParaRPr lang="en-US" sz="3450" dirty="0"/>
          </a:p>
        </p:txBody>
      </p:sp>
      <p:sp>
        <p:nvSpPr>
          <p:cNvPr id="1048627" name="Shape 1"/>
          <p:cNvSpPr/>
          <p:nvPr/>
        </p:nvSpPr>
        <p:spPr>
          <a:xfrm>
            <a:off x="6105406" y="1877735"/>
            <a:ext cx="397907" cy="397907"/>
          </a:xfrm>
          <a:prstGeom prst="roundRect">
            <a:avLst>
              <a:gd name="adj" fmla="val 18668"/>
            </a:avLst>
          </a:prstGeom>
          <a:solidFill>
            <a:srgbClr val="E9E6FA"/>
          </a:solidFill>
          <a:ln w="7620">
            <a:solidFill>
              <a:srgbClr val="BDB8DF"/>
            </a:solidFill>
            <a:prstDash val="solid"/>
          </a:ln>
        </p:spPr>
      </p:sp>
      <p:sp>
        <p:nvSpPr>
          <p:cNvPr id="1048628" name="Text 2"/>
          <p:cNvSpPr/>
          <p:nvPr/>
        </p:nvSpPr>
        <p:spPr>
          <a:xfrm>
            <a:off x="6680121" y="1938457"/>
            <a:ext cx="2210633" cy="276344"/>
          </a:xfrm>
          <a:prstGeom prst="rect">
            <a:avLst/>
          </a:prstGeom>
          <a:noFill/>
        </p:spPr>
        <p:txBody>
          <a:bodyPr wrap="none" lIns="0" tIns="0" rIns="0" bIns="0" rtlCol="0" anchor="t"/>
          <a:lstStyle/>
          <a:p>
            <a:pPr marL="0" indent="0" algn="l">
              <a:lnSpc>
                <a:spcPts val="2150"/>
              </a:lnSpc>
              <a:buNone/>
            </a:pPr>
            <a:r>
              <a:rPr lang="en-US" sz="1700" b="1" dirty="0">
                <a:solidFill>
                  <a:srgbClr val="2A2742"/>
                </a:solidFill>
                <a:latin typeface="Outfit Extra Bold" pitchFamily="34" charset="0"/>
                <a:ea typeface="Outfit Extra Bold" pitchFamily="34" charset="-122"/>
                <a:cs typeface="Outfit Extra Bold" pitchFamily="34" charset="-120"/>
              </a:rPr>
              <a:t>Context</a:t>
            </a:r>
            <a:endParaRPr lang="en-US" sz="1700" dirty="0"/>
          </a:p>
        </p:txBody>
      </p:sp>
      <p:sp>
        <p:nvSpPr>
          <p:cNvPr id="1048629" name="Text 3"/>
          <p:cNvSpPr/>
          <p:nvPr/>
        </p:nvSpPr>
        <p:spPr>
          <a:xfrm>
            <a:off x="6680121" y="2320885"/>
            <a:ext cx="3267789" cy="1131570"/>
          </a:xfrm>
          <a:prstGeom prst="rect">
            <a:avLst/>
          </a:prstGeom>
          <a:noFill/>
        </p:spPr>
        <p:txBody>
          <a:bodyPr wrap="square" lIns="0" tIns="0" rIns="0" bIns="0" rtlCol="0" anchor="t"/>
          <a:lstStyle/>
          <a:p>
            <a:pPr marL="0" indent="0" algn="l">
              <a:lnSpc>
                <a:spcPts val="2200"/>
              </a:lnSpc>
              <a:buNone/>
            </a:pPr>
            <a:r>
              <a:rPr lang="en-US" sz="1350" dirty="0">
                <a:solidFill>
                  <a:srgbClr val="2A2742"/>
                </a:solidFill>
                <a:latin typeface="Arimo" pitchFamily="34" charset="0"/>
                <a:ea typeface="Arimo" pitchFamily="34" charset="-122"/>
                <a:cs typeface="Arimo" pitchFamily="34" charset="-120"/>
              </a:rPr>
              <a:t>Smart grids must manage power distribution efficiently while defending against cyber-physical attacks disrupting stability.</a:t>
            </a:r>
            <a:endParaRPr lang="en-US" sz="1350" dirty="0"/>
          </a:p>
        </p:txBody>
      </p:sp>
      <p:sp>
        <p:nvSpPr>
          <p:cNvPr id="1048630" name="Shape 4"/>
          <p:cNvSpPr/>
          <p:nvPr/>
        </p:nvSpPr>
        <p:spPr>
          <a:xfrm>
            <a:off x="10168890" y="1877735"/>
            <a:ext cx="397907" cy="397907"/>
          </a:xfrm>
          <a:prstGeom prst="roundRect">
            <a:avLst>
              <a:gd name="adj" fmla="val 18668"/>
            </a:avLst>
          </a:prstGeom>
          <a:solidFill>
            <a:srgbClr val="E9E6FA"/>
          </a:solidFill>
          <a:ln w="7620">
            <a:solidFill>
              <a:srgbClr val="BDB8DF"/>
            </a:solidFill>
            <a:prstDash val="solid"/>
          </a:ln>
        </p:spPr>
      </p:sp>
      <p:sp>
        <p:nvSpPr>
          <p:cNvPr id="1048631" name="Text 5"/>
          <p:cNvSpPr/>
          <p:nvPr/>
        </p:nvSpPr>
        <p:spPr>
          <a:xfrm>
            <a:off x="10743605" y="1938457"/>
            <a:ext cx="3267789" cy="552688"/>
          </a:xfrm>
          <a:prstGeom prst="rect">
            <a:avLst/>
          </a:prstGeom>
          <a:noFill/>
        </p:spPr>
        <p:txBody>
          <a:bodyPr wrap="square" lIns="0" tIns="0" rIns="0" bIns="0" rtlCol="0" anchor="t"/>
          <a:lstStyle/>
          <a:p>
            <a:pPr marL="0" indent="0" algn="l">
              <a:lnSpc>
                <a:spcPts val="2150"/>
              </a:lnSpc>
              <a:buNone/>
            </a:pPr>
            <a:r>
              <a:rPr lang="en-US" sz="1700" b="1" dirty="0">
                <a:solidFill>
                  <a:srgbClr val="2A2742"/>
                </a:solidFill>
                <a:latin typeface="Outfit Extra Bold" pitchFamily="34" charset="0"/>
                <a:ea typeface="Outfit Extra Bold" pitchFamily="34" charset="-122"/>
                <a:cs typeface="Outfit Extra Bold" pitchFamily="34" charset="-120"/>
              </a:rPr>
              <a:t>Reinforcement Learning Approach</a:t>
            </a:r>
            <a:endParaRPr lang="en-US" sz="1700" dirty="0"/>
          </a:p>
        </p:txBody>
      </p:sp>
      <p:sp>
        <p:nvSpPr>
          <p:cNvPr id="1048632" name="Text 6"/>
          <p:cNvSpPr/>
          <p:nvPr/>
        </p:nvSpPr>
        <p:spPr>
          <a:xfrm>
            <a:off x="10743605" y="2597229"/>
            <a:ext cx="3267789" cy="848678"/>
          </a:xfrm>
          <a:prstGeom prst="rect">
            <a:avLst/>
          </a:prstGeom>
          <a:noFill/>
        </p:spPr>
        <p:txBody>
          <a:bodyPr wrap="square" lIns="0" tIns="0" rIns="0" bIns="0" rtlCol="0" anchor="t"/>
          <a:lstStyle/>
          <a:p>
            <a:pPr marL="0" indent="0" algn="l">
              <a:lnSpc>
                <a:spcPts val="2200"/>
              </a:lnSpc>
              <a:buNone/>
            </a:pPr>
            <a:r>
              <a:rPr lang="en-US" sz="1350" dirty="0">
                <a:solidFill>
                  <a:srgbClr val="2A2742"/>
                </a:solidFill>
                <a:latin typeface="Arimo" pitchFamily="34" charset="0"/>
                <a:ea typeface="Arimo" pitchFamily="34" charset="-122"/>
                <a:cs typeface="Arimo" pitchFamily="34" charset="-120"/>
              </a:rPr>
              <a:t>An agent learns optimal responses to network intrusions by maximizing performance metrics under uncertainty.</a:t>
            </a:r>
            <a:endParaRPr lang="en-US" sz="1350" dirty="0"/>
          </a:p>
        </p:txBody>
      </p:sp>
      <p:sp>
        <p:nvSpPr>
          <p:cNvPr id="1048633" name="Shape 7"/>
          <p:cNvSpPr/>
          <p:nvPr/>
        </p:nvSpPr>
        <p:spPr>
          <a:xfrm>
            <a:off x="6105406" y="3806071"/>
            <a:ext cx="397907" cy="397907"/>
          </a:xfrm>
          <a:prstGeom prst="roundRect">
            <a:avLst>
              <a:gd name="adj" fmla="val 18668"/>
            </a:avLst>
          </a:prstGeom>
          <a:solidFill>
            <a:srgbClr val="E9E6FA"/>
          </a:solidFill>
          <a:ln w="7620">
            <a:solidFill>
              <a:srgbClr val="BDB8DF"/>
            </a:solidFill>
            <a:prstDash val="solid"/>
          </a:ln>
        </p:spPr>
      </p:sp>
      <p:sp>
        <p:nvSpPr>
          <p:cNvPr id="1048634" name="Text 8"/>
          <p:cNvSpPr/>
          <p:nvPr/>
        </p:nvSpPr>
        <p:spPr>
          <a:xfrm>
            <a:off x="6680121" y="3863459"/>
            <a:ext cx="7331273" cy="282893"/>
          </a:xfrm>
          <a:prstGeom prst="rect">
            <a:avLst/>
          </a:prstGeom>
          <a:noFill/>
        </p:spPr>
        <p:txBody>
          <a:bodyPr wrap="none" lIns="0" tIns="0" rIns="0" bIns="0" rtlCol="0" anchor="t"/>
          <a:lstStyle/>
          <a:p>
            <a:pPr marL="0" indent="0" algn="l">
              <a:lnSpc>
                <a:spcPts val="2200"/>
              </a:lnSpc>
              <a:buNone/>
            </a:pPr>
            <a:r>
              <a:rPr lang="en-US" sz="1350" dirty="0">
                <a:solidFill>
                  <a:srgbClr val="2A2742"/>
                </a:solidFill>
                <a:latin typeface="Arimo" pitchFamily="34" charset="0"/>
                <a:ea typeface="Arimo" pitchFamily="34" charset="-122"/>
                <a:cs typeface="Arimo" pitchFamily="34" charset="-120"/>
              </a:rPr>
              <a:t>Sample Q-learning code snippet:</a:t>
            </a:r>
            <a:endParaRPr lang="en-US" sz="1350" dirty="0"/>
          </a:p>
        </p:txBody>
      </p:sp>
      <p:sp>
        <p:nvSpPr>
          <p:cNvPr id="1048635" name="Shape 9"/>
          <p:cNvSpPr/>
          <p:nvPr/>
        </p:nvSpPr>
        <p:spPr>
          <a:xfrm>
            <a:off x="6680121" y="4345305"/>
            <a:ext cx="7331273" cy="3377089"/>
          </a:xfrm>
          <a:prstGeom prst="roundRect">
            <a:avLst>
              <a:gd name="adj" fmla="val 2200"/>
            </a:avLst>
          </a:prstGeom>
          <a:solidFill>
            <a:srgbClr val="D7D2F9"/>
          </a:solidFill>
        </p:spPr>
      </p:sp>
      <p:sp>
        <p:nvSpPr>
          <p:cNvPr id="1048636" name="Shape 10"/>
          <p:cNvSpPr/>
          <p:nvPr/>
        </p:nvSpPr>
        <p:spPr>
          <a:xfrm>
            <a:off x="6671310" y="4345305"/>
            <a:ext cx="7348895" cy="3377089"/>
          </a:xfrm>
          <a:prstGeom prst="roundRect">
            <a:avLst>
              <a:gd name="adj" fmla="val 786"/>
            </a:avLst>
          </a:prstGeom>
          <a:solidFill>
            <a:srgbClr val="D7D2F9"/>
          </a:solidFill>
        </p:spPr>
      </p:sp>
      <p:sp>
        <p:nvSpPr>
          <p:cNvPr id="1048637" name="Text 11"/>
          <p:cNvSpPr/>
          <p:nvPr/>
        </p:nvSpPr>
        <p:spPr>
          <a:xfrm>
            <a:off x="6848118" y="4477941"/>
            <a:ext cx="6995279" cy="3111818"/>
          </a:xfrm>
          <a:prstGeom prst="rect">
            <a:avLst/>
          </a:prstGeom>
          <a:noFill/>
        </p:spPr>
        <p:txBody>
          <a:bodyPr wrap="square" lIns="0" tIns="0" rIns="0" bIns="0" rtlCol="0" anchor="t"/>
          <a:lstStyle/>
          <a:p>
            <a:pPr marL="0" indent="0" algn="l">
              <a:lnSpc>
                <a:spcPts val="2200"/>
              </a:lnSpc>
              <a:buNone/>
            </a:pPr>
            <a:r>
              <a:rPr lang="en-US" sz="1350" dirty="0">
                <a:solidFill>
                  <a:srgbClr val="2A2742"/>
                </a:solidFill>
                <a:highlight>
                  <a:srgbClr val="D7D2F9"/>
                </a:highlight>
                <a:latin typeface="Consolas" pitchFamily="34" charset="0"/>
                <a:ea typeface="Consolas" pitchFamily="34" charset="-122"/>
                <a:cs typeface="Consolas" pitchFamily="34" charset="-120"/>
              </a:rPr>
              <a:t>Q = np.zeros([states, actions])</a:t>
            </a:r>
            <a:endParaRPr lang="en-US" sz="1350" dirty="0"/>
          </a:p>
          <a:p>
            <a:pPr marL="0" indent="0" algn="l">
              <a:lnSpc>
                <a:spcPts val="2200"/>
              </a:lnSpc>
              <a:buNone/>
            </a:pPr>
            <a:r>
              <a:rPr lang="en-US" sz="1350" dirty="0">
                <a:solidFill>
                  <a:srgbClr val="2A2742"/>
                </a:solidFill>
                <a:highlight>
                  <a:srgbClr val="D7D2F9"/>
                </a:highlight>
                <a:latin typeface="Consolas" pitchFamily="34" charset="0"/>
                <a:ea typeface="Consolas" pitchFamily="34" charset="-122"/>
                <a:cs typeface="Consolas" pitchFamily="34" charset="-120"/>
              </a:rPr>
              <a:t>for episode in range(1000):</a:t>
            </a:r>
            <a:endParaRPr lang="en-US" sz="1350" dirty="0"/>
          </a:p>
          <a:p>
            <a:pPr marL="0" indent="0" algn="l">
              <a:lnSpc>
                <a:spcPts val="2200"/>
              </a:lnSpc>
              <a:buNone/>
            </a:pPr>
            <a:r>
              <a:rPr lang="en-US" sz="1350" dirty="0">
                <a:solidFill>
                  <a:srgbClr val="2A2742"/>
                </a:solidFill>
                <a:highlight>
                  <a:srgbClr val="D7D2F9"/>
                </a:highlight>
                <a:latin typeface="Consolas" pitchFamily="34" charset="0"/>
                <a:ea typeface="Consolas" pitchFamily="34" charset="-122"/>
                <a:cs typeface="Consolas" pitchFamily="34" charset="-120"/>
              </a:rPr>
              <a:t>    state = env.reset()</a:t>
            </a:r>
            <a:endParaRPr lang="en-US" sz="1350" dirty="0"/>
          </a:p>
          <a:p>
            <a:pPr marL="0" indent="0" algn="l">
              <a:lnSpc>
                <a:spcPts val="2200"/>
              </a:lnSpc>
              <a:buNone/>
            </a:pPr>
            <a:r>
              <a:rPr lang="en-US" sz="1350" dirty="0">
                <a:solidFill>
                  <a:srgbClr val="2A2742"/>
                </a:solidFill>
                <a:highlight>
                  <a:srgbClr val="D7D2F9"/>
                </a:highlight>
                <a:latin typeface="Consolas" pitchFamily="34" charset="0"/>
                <a:ea typeface="Consolas" pitchFamily="34" charset="-122"/>
                <a:cs typeface="Consolas" pitchFamily="34" charset="-120"/>
              </a:rPr>
              <a:t>    done = False</a:t>
            </a:r>
            <a:endParaRPr lang="en-US" sz="1350" dirty="0"/>
          </a:p>
          <a:p>
            <a:pPr marL="0" indent="0" algn="l">
              <a:lnSpc>
                <a:spcPts val="2200"/>
              </a:lnSpc>
              <a:buNone/>
            </a:pPr>
            <a:r>
              <a:rPr lang="en-US" sz="1350" dirty="0">
                <a:solidFill>
                  <a:srgbClr val="2A2742"/>
                </a:solidFill>
                <a:highlight>
                  <a:srgbClr val="D7D2F9"/>
                </a:highlight>
                <a:latin typeface="Consolas" pitchFamily="34" charset="0"/>
                <a:ea typeface="Consolas" pitchFamily="34" charset="-122"/>
                <a:cs typeface="Consolas" pitchFamily="34" charset="-120"/>
              </a:rPr>
              <a:t>    while not done:</a:t>
            </a:r>
            <a:endParaRPr lang="en-US" sz="1350" dirty="0"/>
          </a:p>
          <a:p>
            <a:pPr marL="0" indent="0" algn="l">
              <a:lnSpc>
                <a:spcPts val="2200"/>
              </a:lnSpc>
              <a:buNone/>
            </a:pPr>
            <a:r>
              <a:rPr lang="en-US" sz="1350" dirty="0">
                <a:solidFill>
                  <a:srgbClr val="2A2742"/>
                </a:solidFill>
                <a:highlight>
                  <a:srgbClr val="D7D2F9"/>
                </a:highlight>
                <a:latin typeface="Consolas" pitchFamily="34" charset="0"/>
                <a:ea typeface="Consolas" pitchFamily="34" charset="-122"/>
                <a:cs typeface="Consolas" pitchFamily="34" charset="-120"/>
              </a:rPr>
              <a:t>        action = np.argmax(Q[state] + np.random.randn(1, actions)*(1./(episode+1)))</a:t>
            </a:r>
            <a:endParaRPr lang="en-US" sz="1350" dirty="0"/>
          </a:p>
          <a:p>
            <a:pPr marL="0" indent="0" algn="l">
              <a:lnSpc>
                <a:spcPts val="2200"/>
              </a:lnSpc>
              <a:buNone/>
            </a:pPr>
            <a:r>
              <a:rPr lang="en-US" sz="1350" dirty="0">
                <a:solidFill>
                  <a:srgbClr val="2A2742"/>
                </a:solidFill>
                <a:highlight>
                  <a:srgbClr val="D7D2F9"/>
                </a:highlight>
                <a:latin typeface="Consolas" pitchFamily="34" charset="0"/>
                <a:ea typeface="Consolas" pitchFamily="34" charset="-122"/>
                <a:cs typeface="Consolas" pitchFamily="34" charset="-120"/>
              </a:rPr>
              <a:t>        new_state, reward, done = env.step(action)</a:t>
            </a:r>
            <a:endParaRPr lang="en-US" sz="1350" dirty="0"/>
          </a:p>
          <a:p>
            <a:pPr marL="0" indent="0" algn="l">
              <a:lnSpc>
                <a:spcPts val="2200"/>
              </a:lnSpc>
              <a:buNone/>
            </a:pPr>
            <a:r>
              <a:rPr lang="en-US" sz="1350" dirty="0">
                <a:solidFill>
                  <a:srgbClr val="2A2742"/>
                </a:solidFill>
                <a:highlight>
                  <a:srgbClr val="D7D2F9"/>
                </a:highlight>
                <a:latin typeface="Consolas" pitchFamily="34" charset="0"/>
                <a:ea typeface="Consolas" pitchFamily="34" charset="-122"/>
                <a:cs typeface="Consolas" pitchFamily="34" charset="-120"/>
              </a:rPr>
              <a:t>        Q[state, action] = Q[state, action] + lr * (reward + y * np.max(Q[new_state]) - Q[state, action])</a:t>
            </a:r>
            <a:endParaRPr lang="en-US" sz="1350" dirty="0"/>
          </a:p>
          <a:p>
            <a:pPr marL="0" indent="0" algn="l">
              <a:lnSpc>
                <a:spcPts val="2200"/>
              </a:lnSpc>
              <a:buNone/>
            </a:pPr>
            <a:r>
              <a:rPr lang="en-US" sz="1350" dirty="0">
                <a:solidFill>
                  <a:srgbClr val="2A2742"/>
                </a:solidFill>
                <a:highlight>
                  <a:srgbClr val="D7D2F9"/>
                </a:highlight>
                <a:latin typeface="Consolas" pitchFamily="34" charset="0"/>
                <a:ea typeface="Consolas" pitchFamily="34" charset="-122"/>
                <a:cs typeface="Consolas" pitchFamily="34" charset="-120"/>
              </a:rPr>
              <a:t>        state = new_state</a:t>
            </a:r>
            <a:endParaRPr lang="en-US" sz="1350" dirty="0"/>
          </a:p>
          <a:p>
            <a:pPr marL="0" indent="0" algn="l">
              <a:lnSpc>
                <a:spcPts val="2200"/>
              </a:lnSpc>
              <a:buNone/>
            </a:pPr>
            <a:r>
              <a:rPr lang="en-US" sz="1350" dirty="0">
                <a:solidFill>
                  <a:srgbClr val="2A2742"/>
                </a:solidFill>
                <a:highlight>
                  <a:srgbClr val="D7D2F9"/>
                </a:highlight>
                <a:latin typeface="Consolas" pitchFamily="34" charset="0"/>
                <a:ea typeface="Consolas" pitchFamily="34" charset="-122"/>
                <a:cs typeface="Consolas" pitchFamily="34" charset="-120"/>
              </a:rPr>
              <a:t>    </a:t>
            </a:r>
            <a:endParaRPr lang="en-US" sz="1350" dirty="0"/>
          </a:p>
        </p:txBody>
      </p:sp>
      <p:pic>
        <p:nvPicPr>
          <p:cNvPr id="2" name="Picture 1">
            <a:extLst>
              <a:ext uri="{FF2B5EF4-FFF2-40B4-BE49-F238E27FC236}">
                <a16:creationId xmlns:a16="http://schemas.microsoft.com/office/drawing/2014/main" id="{FB88B0D5-891A-5E4E-8380-24AC986BD819}"/>
              </a:ext>
            </a:extLst>
          </p:cNvPr>
          <p:cNvPicPr>
            <a:picLocks noChangeAspect="1"/>
          </p:cNvPicPr>
          <p:nvPr/>
        </p:nvPicPr>
        <p:blipFill>
          <a:blip r:embed="rId4"/>
          <a:stretch>
            <a:fillRect/>
          </a:stretch>
        </p:blipFill>
        <p:spPr>
          <a:xfrm>
            <a:off x="5840228" y="7722394"/>
            <a:ext cx="8790172" cy="50720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1048642" name="Text 0"/>
          <p:cNvSpPr/>
          <p:nvPr/>
        </p:nvSpPr>
        <p:spPr>
          <a:xfrm>
            <a:off x="793790" y="1841063"/>
            <a:ext cx="13042821" cy="1417558"/>
          </a:xfrm>
          <a:prstGeom prst="rect">
            <a:avLst/>
          </a:prstGeom>
          <a:noFill/>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Challenges and Limitations of AI in Cyber-Physical Systems</a:t>
            </a:r>
            <a:endParaRPr lang="en-US" sz="4450" dirty="0"/>
          </a:p>
        </p:txBody>
      </p:sp>
      <p:sp>
        <p:nvSpPr>
          <p:cNvPr id="1048643" name="Text 1"/>
          <p:cNvSpPr/>
          <p:nvPr/>
        </p:nvSpPr>
        <p:spPr>
          <a:xfrm>
            <a:off x="793790" y="3802856"/>
            <a:ext cx="6244709" cy="1088708"/>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AI systems in CPS can be vulnerable to adversarial attacks where malicious inputs deceive models, causing wrong decisions with serious consequences.</a:t>
            </a:r>
            <a:endParaRPr lang="en-US" sz="1750" dirty="0"/>
          </a:p>
        </p:txBody>
      </p:sp>
      <p:sp>
        <p:nvSpPr>
          <p:cNvPr id="1048644" name="Text 2"/>
          <p:cNvSpPr/>
          <p:nvPr/>
        </p:nvSpPr>
        <p:spPr>
          <a:xfrm>
            <a:off x="793790" y="5095637"/>
            <a:ext cx="6244709" cy="1088708"/>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Data scarcity and high system complexity complicate training robust AI models tailored for critical infrastructure environments.</a:t>
            </a:r>
            <a:endParaRPr lang="en-US" sz="1750" dirty="0"/>
          </a:p>
        </p:txBody>
      </p:sp>
      <p:sp>
        <p:nvSpPr>
          <p:cNvPr id="1048645" name="Text 3"/>
          <p:cNvSpPr/>
          <p:nvPr/>
        </p:nvSpPr>
        <p:spPr>
          <a:xfrm>
            <a:off x="7599521" y="3802856"/>
            <a:ext cx="6244709" cy="1088708"/>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Moreover, real-time constraints in CPS require AI algorithms to be efficient, interpretable, and reliable under diverse operating conditions.</a:t>
            </a:r>
            <a:endParaRPr lang="en-US" sz="1750" dirty="0"/>
          </a:p>
        </p:txBody>
      </p:sp>
      <p:sp>
        <p:nvSpPr>
          <p:cNvPr id="1048646" name="Text 4"/>
          <p:cNvSpPr/>
          <p:nvPr/>
        </p:nvSpPr>
        <p:spPr>
          <a:xfrm>
            <a:off x="7599521" y="5095637"/>
            <a:ext cx="6244709" cy="725805"/>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Addressing bias, transparency, and accountability in AI decisions remains an ongoing challenge.</a:t>
            </a:r>
            <a:endParaRPr lang="en-US" sz="1750" dirty="0"/>
          </a:p>
        </p:txBody>
      </p:sp>
      <p:pic>
        <p:nvPicPr>
          <p:cNvPr id="2" name="Picture 1">
            <a:extLst>
              <a:ext uri="{FF2B5EF4-FFF2-40B4-BE49-F238E27FC236}">
                <a16:creationId xmlns:a16="http://schemas.microsoft.com/office/drawing/2014/main" id="{A804EC27-6863-ED3E-BAE5-9C5BF90B32A6}"/>
              </a:ext>
            </a:extLst>
          </p:cNvPr>
          <p:cNvPicPr>
            <a:picLocks noChangeAspect="1"/>
          </p:cNvPicPr>
          <p:nvPr/>
        </p:nvPicPr>
        <p:blipFill>
          <a:blip r:embed="rId3"/>
          <a:stretch>
            <a:fillRect/>
          </a:stretch>
        </p:blipFill>
        <p:spPr>
          <a:xfrm flipV="1">
            <a:off x="0" y="7597693"/>
            <a:ext cx="14528800" cy="64188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097171"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1048651" name="Text 0"/>
          <p:cNvSpPr/>
          <p:nvPr/>
        </p:nvSpPr>
        <p:spPr>
          <a:xfrm>
            <a:off x="6280190" y="634841"/>
            <a:ext cx="7556421" cy="2126337"/>
          </a:xfrm>
          <a:prstGeom prst="rect">
            <a:avLst/>
          </a:prstGeom>
          <a:noFill/>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Future Trends: Explainable AI and Federated Learning for CPS</a:t>
            </a:r>
            <a:endParaRPr lang="en-US" sz="4450" dirty="0"/>
          </a:p>
        </p:txBody>
      </p:sp>
      <p:sp>
        <p:nvSpPr>
          <p:cNvPr id="1048652" name="Shape 1"/>
          <p:cNvSpPr/>
          <p:nvPr/>
        </p:nvSpPr>
        <p:spPr>
          <a:xfrm>
            <a:off x="6280190" y="3101340"/>
            <a:ext cx="510302" cy="510302"/>
          </a:xfrm>
          <a:prstGeom prst="roundRect">
            <a:avLst>
              <a:gd name="adj" fmla="val 18669"/>
            </a:avLst>
          </a:prstGeom>
          <a:solidFill>
            <a:srgbClr val="E9E6FA"/>
          </a:solidFill>
          <a:ln w="7620">
            <a:solidFill>
              <a:srgbClr val="BDB8DF"/>
            </a:solidFill>
            <a:prstDash val="solid"/>
          </a:ln>
        </p:spPr>
      </p:sp>
      <p:sp>
        <p:nvSpPr>
          <p:cNvPr id="1048653" name="Text 2"/>
          <p:cNvSpPr/>
          <p:nvPr/>
        </p:nvSpPr>
        <p:spPr>
          <a:xfrm>
            <a:off x="7017306" y="3179207"/>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Explainable AI (XAI)</a:t>
            </a:r>
            <a:endParaRPr lang="en-US" sz="2200" dirty="0"/>
          </a:p>
        </p:txBody>
      </p:sp>
      <p:sp>
        <p:nvSpPr>
          <p:cNvPr id="1048654" name="Text 3"/>
          <p:cNvSpPr/>
          <p:nvPr/>
        </p:nvSpPr>
        <p:spPr>
          <a:xfrm>
            <a:off x="7017306" y="3669625"/>
            <a:ext cx="2899410" cy="2177415"/>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XAI techniques enable understanding and trust in AI decision-making by providing clear rationales, critical for safety-critical CPS applications.</a:t>
            </a:r>
            <a:endParaRPr lang="en-US" sz="1750" dirty="0"/>
          </a:p>
        </p:txBody>
      </p:sp>
      <p:sp>
        <p:nvSpPr>
          <p:cNvPr id="1048655" name="Shape 4"/>
          <p:cNvSpPr/>
          <p:nvPr/>
        </p:nvSpPr>
        <p:spPr>
          <a:xfrm>
            <a:off x="10200203" y="3101340"/>
            <a:ext cx="510302" cy="510302"/>
          </a:xfrm>
          <a:prstGeom prst="roundRect">
            <a:avLst>
              <a:gd name="adj" fmla="val 18669"/>
            </a:avLst>
          </a:prstGeom>
          <a:solidFill>
            <a:srgbClr val="E9E6FA"/>
          </a:solidFill>
          <a:ln w="7620">
            <a:solidFill>
              <a:srgbClr val="BDB8DF"/>
            </a:solidFill>
            <a:prstDash val="solid"/>
          </a:ln>
        </p:spPr>
      </p:sp>
      <p:sp>
        <p:nvSpPr>
          <p:cNvPr id="1048656" name="Text 5"/>
          <p:cNvSpPr/>
          <p:nvPr/>
        </p:nvSpPr>
        <p:spPr>
          <a:xfrm>
            <a:off x="10937319" y="3179207"/>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Federated Learning</a:t>
            </a:r>
            <a:endParaRPr lang="en-US" sz="2200" dirty="0"/>
          </a:p>
        </p:txBody>
      </p:sp>
      <p:sp>
        <p:nvSpPr>
          <p:cNvPr id="1048657" name="Text 6"/>
          <p:cNvSpPr/>
          <p:nvPr/>
        </p:nvSpPr>
        <p:spPr>
          <a:xfrm>
            <a:off x="10937319" y="3669625"/>
            <a:ext cx="2899410" cy="1814513"/>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This approach trains AI models collaboratively across decentralized CPS devices while preserving data privacy and security.</a:t>
            </a:r>
            <a:endParaRPr lang="en-US" sz="1750" dirty="0"/>
          </a:p>
        </p:txBody>
      </p:sp>
      <p:sp>
        <p:nvSpPr>
          <p:cNvPr id="1048658" name="Shape 7"/>
          <p:cNvSpPr/>
          <p:nvPr/>
        </p:nvSpPr>
        <p:spPr>
          <a:xfrm>
            <a:off x="6280190" y="6300668"/>
            <a:ext cx="510302" cy="510302"/>
          </a:xfrm>
          <a:prstGeom prst="roundRect">
            <a:avLst>
              <a:gd name="adj" fmla="val 18669"/>
            </a:avLst>
          </a:prstGeom>
          <a:solidFill>
            <a:srgbClr val="E9E6FA"/>
          </a:solidFill>
          <a:ln w="7620">
            <a:solidFill>
              <a:srgbClr val="BDB8DF"/>
            </a:solidFill>
            <a:prstDash val="solid"/>
          </a:ln>
        </p:spPr>
      </p:sp>
      <p:sp>
        <p:nvSpPr>
          <p:cNvPr id="1048659" name="Text 8"/>
          <p:cNvSpPr/>
          <p:nvPr/>
        </p:nvSpPr>
        <p:spPr>
          <a:xfrm>
            <a:off x="7017306" y="6378535"/>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Edge AI</a:t>
            </a:r>
            <a:endParaRPr lang="en-US" sz="2200" dirty="0"/>
          </a:p>
        </p:txBody>
      </p:sp>
      <p:sp>
        <p:nvSpPr>
          <p:cNvPr id="1048660" name="Text 9"/>
          <p:cNvSpPr/>
          <p:nvPr/>
        </p:nvSpPr>
        <p:spPr>
          <a:xfrm>
            <a:off x="7017306" y="6868954"/>
            <a:ext cx="6819305" cy="725805"/>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Deploying AI analytics at the edge reduces latency, improves responsiveness, and enhances security by processing data locally.</a:t>
            </a:r>
            <a:endParaRPr lang="en-US" sz="1750" dirty="0"/>
          </a:p>
        </p:txBody>
      </p:sp>
      <p:pic>
        <p:nvPicPr>
          <p:cNvPr id="2" name="Picture 1">
            <a:extLst>
              <a:ext uri="{FF2B5EF4-FFF2-40B4-BE49-F238E27FC236}">
                <a16:creationId xmlns:a16="http://schemas.microsoft.com/office/drawing/2014/main" id="{60C48C0B-CBB3-8C75-E47E-7560C6BA5D8F}"/>
              </a:ext>
            </a:extLst>
          </p:cNvPr>
          <p:cNvPicPr>
            <a:picLocks noChangeAspect="1"/>
          </p:cNvPicPr>
          <p:nvPr/>
        </p:nvPicPr>
        <p:blipFill>
          <a:blip r:embed="rId4"/>
          <a:stretch>
            <a:fillRect/>
          </a:stretch>
        </p:blipFill>
        <p:spPr>
          <a:xfrm>
            <a:off x="-101600" y="7606025"/>
            <a:ext cx="14753209" cy="58976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09717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1048665" name="Text 0"/>
          <p:cNvSpPr/>
          <p:nvPr/>
        </p:nvSpPr>
        <p:spPr>
          <a:xfrm>
            <a:off x="793790" y="639127"/>
            <a:ext cx="7556421" cy="2126337"/>
          </a:xfrm>
          <a:prstGeom prst="rect">
            <a:avLst/>
          </a:prstGeom>
          <a:noFill/>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Key Takeaways and Next Steps: Securing the Future of Cyber-Physical Systems</a:t>
            </a:r>
            <a:endParaRPr lang="en-US" sz="4450" dirty="0"/>
          </a:p>
        </p:txBody>
      </p:sp>
      <p:sp>
        <p:nvSpPr>
          <p:cNvPr id="1048666" name="Shape 1"/>
          <p:cNvSpPr/>
          <p:nvPr/>
        </p:nvSpPr>
        <p:spPr>
          <a:xfrm>
            <a:off x="793790" y="3105626"/>
            <a:ext cx="510302" cy="510302"/>
          </a:xfrm>
          <a:prstGeom prst="roundRect">
            <a:avLst>
              <a:gd name="adj" fmla="val 18669"/>
            </a:avLst>
          </a:prstGeom>
          <a:solidFill>
            <a:srgbClr val="E9E6FA"/>
          </a:solidFill>
          <a:ln w="7620">
            <a:solidFill>
              <a:srgbClr val="BDB8DF"/>
            </a:solidFill>
            <a:prstDash val="solid"/>
          </a:ln>
        </p:spPr>
      </p:sp>
      <p:sp>
        <p:nvSpPr>
          <p:cNvPr id="1048667" name="Text 2"/>
          <p:cNvSpPr/>
          <p:nvPr/>
        </p:nvSpPr>
        <p:spPr>
          <a:xfrm>
            <a:off x="878860" y="3148132"/>
            <a:ext cx="340162" cy="425291"/>
          </a:xfrm>
          <a:prstGeom prst="rect">
            <a:avLst/>
          </a:prstGeom>
          <a:noFill/>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1</a:t>
            </a:r>
            <a:endParaRPr lang="en-US" sz="2650" dirty="0"/>
          </a:p>
        </p:txBody>
      </p:sp>
      <p:sp>
        <p:nvSpPr>
          <p:cNvPr id="1048668" name="Text 3"/>
          <p:cNvSpPr/>
          <p:nvPr/>
        </p:nvSpPr>
        <p:spPr>
          <a:xfrm>
            <a:off x="1530906" y="3183493"/>
            <a:ext cx="2899410" cy="708660"/>
          </a:xfrm>
          <a:prstGeom prst="rect">
            <a:avLst/>
          </a:prstGeom>
          <a:noFill/>
        </p:spPr>
        <p:txBody>
          <a:bodyPr wrap="squar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Integrate AI-Based Detection</a:t>
            </a:r>
            <a:endParaRPr lang="en-US" sz="2200" dirty="0"/>
          </a:p>
        </p:txBody>
      </p:sp>
      <p:sp>
        <p:nvSpPr>
          <p:cNvPr id="1048669" name="Text 4"/>
          <p:cNvSpPr/>
          <p:nvPr/>
        </p:nvSpPr>
        <p:spPr>
          <a:xfrm>
            <a:off x="1530906" y="4028242"/>
            <a:ext cx="2899410" cy="1814513"/>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Adopt anomaly detection and adaptive defense to proactively identify and mitigate threats in CPS deployments.</a:t>
            </a:r>
            <a:endParaRPr lang="en-US" sz="1750" dirty="0"/>
          </a:p>
        </p:txBody>
      </p:sp>
      <p:sp>
        <p:nvSpPr>
          <p:cNvPr id="1048670" name="Shape 5"/>
          <p:cNvSpPr/>
          <p:nvPr/>
        </p:nvSpPr>
        <p:spPr>
          <a:xfrm>
            <a:off x="4713803" y="3105626"/>
            <a:ext cx="510302" cy="510302"/>
          </a:xfrm>
          <a:prstGeom prst="roundRect">
            <a:avLst>
              <a:gd name="adj" fmla="val 18669"/>
            </a:avLst>
          </a:prstGeom>
          <a:solidFill>
            <a:srgbClr val="E9E6FA"/>
          </a:solidFill>
          <a:ln w="7620">
            <a:solidFill>
              <a:srgbClr val="BDB8DF"/>
            </a:solidFill>
            <a:prstDash val="solid"/>
          </a:ln>
        </p:spPr>
      </p:sp>
      <p:sp>
        <p:nvSpPr>
          <p:cNvPr id="1048671" name="Text 6"/>
          <p:cNvSpPr/>
          <p:nvPr/>
        </p:nvSpPr>
        <p:spPr>
          <a:xfrm>
            <a:off x="4798874" y="3148132"/>
            <a:ext cx="340162" cy="425291"/>
          </a:xfrm>
          <a:prstGeom prst="rect">
            <a:avLst/>
          </a:prstGeom>
          <a:noFill/>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2</a:t>
            </a:r>
            <a:endParaRPr lang="en-US" sz="2650" dirty="0"/>
          </a:p>
        </p:txBody>
      </p:sp>
      <p:sp>
        <p:nvSpPr>
          <p:cNvPr id="1048672" name="Text 7"/>
          <p:cNvSpPr/>
          <p:nvPr/>
        </p:nvSpPr>
        <p:spPr>
          <a:xfrm>
            <a:off x="5450919" y="3183493"/>
            <a:ext cx="2899410" cy="708660"/>
          </a:xfrm>
          <a:prstGeom prst="rect">
            <a:avLst/>
          </a:prstGeom>
          <a:noFill/>
        </p:spPr>
        <p:txBody>
          <a:bodyPr wrap="squar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Address AI Limitations</a:t>
            </a:r>
            <a:endParaRPr lang="en-US" sz="2200" dirty="0"/>
          </a:p>
        </p:txBody>
      </p:sp>
      <p:sp>
        <p:nvSpPr>
          <p:cNvPr id="1048673" name="Text 8"/>
          <p:cNvSpPr/>
          <p:nvPr/>
        </p:nvSpPr>
        <p:spPr>
          <a:xfrm>
            <a:off x="5450919" y="4028242"/>
            <a:ext cx="2899410" cy="1814513"/>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Focus on robustness, interpretability, and resilience to adversarial attacks when developing AI models for CPS.</a:t>
            </a:r>
            <a:endParaRPr lang="en-US" sz="1750" dirty="0"/>
          </a:p>
        </p:txBody>
      </p:sp>
      <p:sp>
        <p:nvSpPr>
          <p:cNvPr id="1048674" name="Shape 9"/>
          <p:cNvSpPr/>
          <p:nvPr/>
        </p:nvSpPr>
        <p:spPr>
          <a:xfrm>
            <a:off x="793790" y="6296382"/>
            <a:ext cx="510302" cy="510302"/>
          </a:xfrm>
          <a:prstGeom prst="roundRect">
            <a:avLst>
              <a:gd name="adj" fmla="val 18669"/>
            </a:avLst>
          </a:prstGeom>
          <a:solidFill>
            <a:srgbClr val="E9E6FA"/>
          </a:solidFill>
          <a:ln w="7620">
            <a:solidFill>
              <a:srgbClr val="BDB8DF"/>
            </a:solidFill>
            <a:prstDash val="solid"/>
          </a:ln>
        </p:spPr>
      </p:sp>
      <p:sp>
        <p:nvSpPr>
          <p:cNvPr id="1048675" name="Text 10"/>
          <p:cNvSpPr/>
          <p:nvPr/>
        </p:nvSpPr>
        <p:spPr>
          <a:xfrm>
            <a:off x="878860" y="6338888"/>
            <a:ext cx="340162" cy="425291"/>
          </a:xfrm>
          <a:prstGeom prst="rect">
            <a:avLst/>
          </a:prstGeom>
          <a:noFill/>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3</a:t>
            </a:r>
            <a:endParaRPr lang="en-US" sz="2650" dirty="0"/>
          </a:p>
        </p:txBody>
      </p:sp>
      <p:sp>
        <p:nvSpPr>
          <p:cNvPr id="1048676" name="Text 11"/>
          <p:cNvSpPr/>
          <p:nvPr/>
        </p:nvSpPr>
        <p:spPr>
          <a:xfrm>
            <a:off x="1530906" y="6374249"/>
            <a:ext cx="3806785" cy="354330"/>
          </a:xfrm>
          <a:prstGeom prst="rect">
            <a:avLst/>
          </a:prstGeom>
          <a:noFill/>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Invest in Future Technologies</a:t>
            </a:r>
            <a:endParaRPr lang="en-US" sz="2200" dirty="0"/>
          </a:p>
        </p:txBody>
      </p:sp>
      <p:sp>
        <p:nvSpPr>
          <p:cNvPr id="1048677" name="Text 12"/>
          <p:cNvSpPr/>
          <p:nvPr/>
        </p:nvSpPr>
        <p:spPr>
          <a:xfrm>
            <a:off x="1530906" y="6864667"/>
            <a:ext cx="6819305" cy="725805"/>
          </a:xfrm>
          <a:prstGeom prst="rect">
            <a:avLst/>
          </a:prstGeom>
          <a:noFill/>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Leverage explainable AI, federated learning, and edge AI for scalable and privacy-aware CPS security solutions.</a:t>
            </a:r>
            <a:endParaRPr lang="en-US" sz="1750" dirty="0"/>
          </a:p>
        </p:txBody>
      </p:sp>
      <p:pic>
        <p:nvPicPr>
          <p:cNvPr id="2" name="Picture 1">
            <a:extLst>
              <a:ext uri="{FF2B5EF4-FFF2-40B4-BE49-F238E27FC236}">
                <a16:creationId xmlns:a16="http://schemas.microsoft.com/office/drawing/2014/main" id="{226003F2-874C-C37A-6414-72944B1BB90F}"/>
              </a:ext>
            </a:extLst>
          </p:cNvPr>
          <p:cNvPicPr>
            <a:picLocks noChangeAspect="1"/>
          </p:cNvPicPr>
          <p:nvPr/>
        </p:nvPicPr>
        <p:blipFill>
          <a:blip r:embed="rId4"/>
          <a:stretch>
            <a:fillRect/>
          </a:stretch>
        </p:blipFill>
        <p:spPr>
          <a:xfrm>
            <a:off x="8484063" y="-1"/>
            <a:ext cx="6204394" cy="822960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1017</Words>
  <Application>Microsoft Office PowerPoint</Application>
  <PresentationFormat>Custom</PresentationFormat>
  <Paragraphs>108</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Outfit Extra Bold</vt:lpstr>
      <vt:lpstr>Calibri</vt:lpstr>
      <vt:lpstr>Consolas</vt:lpstr>
      <vt:lpstr>Arial</vt:lpstr>
      <vt:lpstr>Times New Roman</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cp:lastModifiedBy>SNEHA PANDEY</cp:lastModifiedBy>
  <cp:revision>4</cp:revision>
  <dcterms:created xsi:type="dcterms:W3CDTF">2025-05-11T22:31:35Z</dcterms:created>
  <dcterms:modified xsi:type="dcterms:W3CDTF">2025-05-12T10:43:53Z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d375993f30854da085525fbb29dc6c5d</vt:lpwstr>
  </property>
</Properties>
</file>